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27" r:id="rId3"/>
    <p:sldId id="329" r:id="rId4"/>
    <p:sldId id="328" r:id="rId5"/>
    <p:sldId id="323" r:id="rId6"/>
    <p:sldId id="326" r:id="rId7"/>
    <p:sldId id="324" r:id="rId8"/>
    <p:sldId id="319" r:id="rId9"/>
    <p:sldId id="320" r:id="rId10"/>
    <p:sldId id="321" r:id="rId11"/>
    <p:sldId id="322" r:id="rId12"/>
    <p:sldId id="259" r:id="rId13"/>
    <p:sldId id="257" r:id="rId14"/>
    <p:sldId id="290" r:id="rId15"/>
    <p:sldId id="258" r:id="rId16"/>
    <p:sldId id="288" r:id="rId17"/>
    <p:sldId id="273" r:id="rId18"/>
    <p:sldId id="285" r:id="rId19"/>
    <p:sldId id="286" r:id="rId20"/>
    <p:sldId id="261" r:id="rId21"/>
    <p:sldId id="279" r:id="rId22"/>
    <p:sldId id="292" r:id="rId23"/>
    <p:sldId id="291" r:id="rId24"/>
    <p:sldId id="293" r:id="rId25"/>
    <p:sldId id="294" r:id="rId26"/>
    <p:sldId id="295" r:id="rId27"/>
    <p:sldId id="296" r:id="rId28"/>
    <p:sldId id="297" r:id="rId29"/>
    <p:sldId id="298" r:id="rId30"/>
    <p:sldId id="299" r:id="rId31"/>
    <p:sldId id="300" r:id="rId32"/>
    <p:sldId id="317" r:id="rId33"/>
    <p:sldId id="301" r:id="rId34"/>
    <p:sldId id="305" r:id="rId35"/>
    <p:sldId id="306" r:id="rId36"/>
    <p:sldId id="308" r:id="rId37"/>
    <p:sldId id="310" r:id="rId38"/>
    <p:sldId id="311" r:id="rId39"/>
    <p:sldId id="314" r:id="rId40"/>
    <p:sldId id="315" r:id="rId41"/>
    <p:sldId id="303" r:id="rId42"/>
    <p:sldId id="341" r:id="rId43"/>
    <p:sldId id="342" r:id="rId44"/>
    <p:sldId id="343" r:id="rId45"/>
    <p:sldId id="344" r:id="rId46"/>
    <p:sldId id="345" r:id="rId47"/>
    <p:sldId id="346" r:id="rId48"/>
    <p:sldId id="347" r:id="rId49"/>
    <p:sldId id="330" r:id="rId50"/>
    <p:sldId id="331" r:id="rId51"/>
    <p:sldId id="332" r:id="rId52"/>
    <p:sldId id="333" r:id="rId53"/>
    <p:sldId id="334" r:id="rId54"/>
    <p:sldId id="335" r:id="rId55"/>
    <p:sldId id="336" r:id="rId56"/>
    <p:sldId id="337" r:id="rId57"/>
    <p:sldId id="338" r:id="rId58"/>
    <p:sldId id="339" r:id="rId59"/>
    <p:sldId id="340" r:id="rId60"/>
    <p:sldId id="325" r:id="rId6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88" d="100"/>
          <a:sy n="88" d="100"/>
        </p:scale>
        <p:origin x="-13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D1013-AA9D-4689-9895-16297954F81F}" type="datetimeFigureOut">
              <a:rPr lang="en-US" smtClean="0"/>
              <a:pPr/>
              <a:t>5/21/2014</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5291D-B955-4386-9EC9-CE70A29D78AE}"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3CC5291D-B955-4386-9EC9-CE70A29D78AE}"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3CC5291D-B955-4386-9EC9-CE70A29D78AE}"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3CC5291D-B955-4386-9EC9-CE70A29D78AE}"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3CC5291D-B955-4386-9EC9-CE70A29D78AE}"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p>
            <a:fld id="{DD467E3B-5B95-4C7F-B690-CF2873734570}" type="datetimeFigureOut">
              <a:rPr lang="en-US" smtClean="0"/>
              <a:pPr/>
              <a:t>5/21/2014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DD467E3B-5B95-4C7F-B690-CF2873734570}" type="datetimeFigureOut">
              <a:rPr lang="en-US" smtClean="0"/>
              <a:pPr/>
              <a:t>5/21/2014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DD467E3B-5B95-4C7F-B690-CF2873734570}" type="datetimeFigureOut">
              <a:rPr lang="en-US" smtClean="0"/>
              <a:pPr/>
              <a:t>5/21/2014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DD467E3B-5B95-4C7F-B690-CF2873734570}" type="datetimeFigureOut">
              <a:rPr lang="en-US" smtClean="0"/>
              <a:pPr/>
              <a:t>5/21/2014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D467E3B-5B95-4C7F-B690-CF2873734570}" type="datetimeFigureOut">
              <a:rPr lang="en-US" smtClean="0"/>
              <a:pPr/>
              <a:t>5/21/2014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DD467E3B-5B95-4C7F-B690-CF2873734570}" type="datetimeFigureOut">
              <a:rPr lang="en-US" smtClean="0"/>
              <a:pPr/>
              <a:t>5/21/2014</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DD467E3B-5B95-4C7F-B690-CF2873734570}" type="datetimeFigureOut">
              <a:rPr lang="en-US" smtClean="0"/>
              <a:pPr/>
              <a:t>5/21/2014</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DD467E3B-5B95-4C7F-B690-CF2873734570}" type="datetimeFigureOut">
              <a:rPr lang="en-US" smtClean="0"/>
              <a:pPr/>
              <a:t>5/21/2014</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D467E3B-5B95-4C7F-B690-CF2873734570}" type="datetimeFigureOut">
              <a:rPr lang="en-US" smtClean="0"/>
              <a:pPr/>
              <a:t>5/21/2014</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D467E3B-5B95-4C7F-B690-CF2873734570}" type="datetimeFigureOut">
              <a:rPr lang="en-US" smtClean="0"/>
              <a:pPr/>
              <a:t>5/21/2014</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D467E3B-5B95-4C7F-B690-CF2873734570}" type="datetimeFigureOut">
              <a:rPr lang="en-US" smtClean="0"/>
              <a:pPr/>
              <a:t>5/21/2014</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EA33CD5-E5A1-493C-B6F8-86EEFCABDEA0}"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67E3B-5B95-4C7F-B690-CF2873734570}" type="datetimeFigureOut">
              <a:rPr lang="en-US" smtClean="0"/>
              <a:pPr/>
              <a:t>5/21/2014</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33CD5-E5A1-493C-B6F8-86EEFCABDEA0}"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worldsustainabilityfund.nl/i4.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ube.com/watch?v=H10e5YT6QQc" TargetMode="External"/><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cdm.unfccc.int/EB/index.html" TargetMode="External"/><Relationship Id="rId2" Type="http://schemas.openxmlformats.org/officeDocument/2006/relationships/hyperlink" Target="http://cdm.unfccc.int/DOE/list/index.html" TargetMode="External"/><Relationship Id="rId1" Type="http://schemas.openxmlformats.org/officeDocument/2006/relationships/slideLayout" Target="../slideLayouts/slideLayout5.xml"/><Relationship Id="rId4" Type="http://schemas.openxmlformats.org/officeDocument/2006/relationships/hyperlink" Target="http://www.cdmloanscheme.org/consultancy/lis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worldsustainabilityfund.nl/i4.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ndex.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data.worldbank.org/data-catalog/GDP-ranking-tabl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data.worldbank.org/indicator/EN.ATM.CO2E.PC/countries/1W?display=map"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swfinstitute.org/fund-rankings/"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regjeringen.no/en/dep/fin/Selected-topics/the-government-pension-fund/government-pension-fund-norway-gpfn.html?id=697028" TargetMode="External"/><Relationship Id="rId7" Type="http://schemas.openxmlformats.org/officeDocument/2006/relationships/image" Target="../media/image43.png"/><Relationship Id="rId2" Type="http://schemas.openxmlformats.org/officeDocument/2006/relationships/hyperlink" Target="http://en.wikipedia.org/wiki/The_Government_Pension_Fund_of_Norway"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revenuewatch.org/nrf" TargetMode="Externa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relbanks.com/worlds-top-banks/market-cap"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i4.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online.wsj.com/public/resources/documents/annual-reports-accounts-2013.pdf"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orldsustainabilityfund.nl/i4.html" TargetMode="Externa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theglobaljournal.net/top100NGOs/" TargetMode="External"/><Relationship Id="rId7" Type="http://schemas.openxmlformats.org/officeDocument/2006/relationships/hyperlink" Target="http://theglobaljournal.net/group/top-100-ngo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orldsustainabilityfund.nl/i4.html" TargetMode="External"/><Relationship Id="rId4" Type="http://schemas.openxmlformats.org/officeDocument/2006/relationships/hyperlink" Target="http://www.akshayapatra.org/sites/default/files/Global-Journal-2013.pdf" TargetMode="External"/><Relationship Id="rId9"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hyperlink" Target="http://www.worldsustainabilityfund.nl/i4.html" TargetMode="External"/><Relationship Id="rId2" Type="http://schemas.openxmlformats.org/officeDocument/2006/relationships/hyperlink" Target="http://www.brac.net/"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www.brac.net/sites/default/files/BRAC%20USA%20FY2013.pdf" TargetMode="Externa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worldsustainabilityfund.nl/i1.html" TargetMode="External"/><Relationship Id="rId2" Type="http://schemas.openxmlformats.org/officeDocument/2006/relationships/hyperlink" Target="http://www.worldsustainabilityfund.nl/index.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ustainabledevelopment.un.org/index.php?menu=130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worldsustainabilityfund.nl/i4.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orldsustainabilityfund.nl/be/Projects%204%20-%20GHC/A%20Marshall%20Plan%20for%20Pofery%20Eradicatio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orldsustainabilityfund.nl/i4.html" TargetMode="External"/><Relationship Id="rId4" Type="http://schemas.openxmlformats.org/officeDocument/2006/relationships/hyperlink" Target="http://www.worldsustainabilityfund.nl/be/Projects%204%20-%20GHC/A%20Marshall%20Plan%20for%20Povery%20Eradicatio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sustainabilityfund.nl/i4.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105847" y="1052736"/>
            <a:ext cx="2714625" cy="4657725"/>
          </a:xfrm>
          <a:prstGeom prst="rect">
            <a:avLst/>
          </a:prstGeom>
          <a:noFill/>
          <a:ln w="9525">
            <a:noFill/>
            <a:miter lim="800000"/>
            <a:headEnd/>
            <a:tailEnd/>
          </a:ln>
        </p:spPr>
      </p:pic>
      <p:pic>
        <p:nvPicPr>
          <p:cNvPr id="5" name="Afbeelding 4" descr="logo.png"/>
          <p:cNvPicPr>
            <a:picLocks noChangeAspect="1"/>
          </p:cNvPicPr>
          <p:nvPr/>
        </p:nvPicPr>
        <p:blipFill>
          <a:blip r:embed="rId3" cstate="print"/>
          <a:stretch>
            <a:fillRect/>
          </a:stretch>
        </p:blipFill>
        <p:spPr>
          <a:xfrm>
            <a:off x="2555776" y="1124744"/>
            <a:ext cx="1190336" cy="1080120"/>
          </a:xfrm>
          <a:prstGeom prst="rect">
            <a:avLst/>
          </a:prstGeom>
        </p:spPr>
      </p:pic>
      <p:sp>
        <p:nvSpPr>
          <p:cNvPr id="2" name="Titel 1"/>
          <p:cNvSpPr>
            <a:spLocks noGrp="1"/>
          </p:cNvSpPr>
          <p:nvPr>
            <p:ph type="ctrTitle"/>
          </p:nvPr>
        </p:nvSpPr>
        <p:spPr>
          <a:xfrm>
            <a:off x="-756592" y="2247007"/>
            <a:ext cx="7772400" cy="1470025"/>
          </a:xfrm>
        </p:spPr>
        <p:txBody>
          <a:bodyPr>
            <a:normAutofit fontScale="90000"/>
          </a:bodyPr>
          <a:lstStyle/>
          <a:p>
            <a:r>
              <a:rPr lang="en-US" dirty="0" smtClean="0"/>
              <a:t>World Sustainability Fund</a:t>
            </a:r>
            <a:br>
              <a:rPr lang="en-US" dirty="0" smtClean="0"/>
            </a:br>
            <a:r>
              <a:rPr lang="en-US" dirty="0" smtClean="0"/>
              <a:t> Essence SUM  </a:t>
            </a:r>
            <a:br>
              <a:rPr lang="en-US" dirty="0" smtClean="0"/>
            </a:br>
            <a:r>
              <a:rPr lang="en-US" dirty="0" smtClean="0"/>
              <a:t>30B to 1T+ roll out plan</a:t>
            </a:r>
            <a:endParaRPr lang="en-US" dirty="0"/>
          </a:p>
        </p:txBody>
      </p:sp>
      <p:sp>
        <p:nvSpPr>
          <p:cNvPr id="3" name="Ondertitel 2"/>
          <p:cNvSpPr>
            <a:spLocks noGrp="1"/>
          </p:cNvSpPr>
          <p:nvPr>
            <p:ph type="subTitle" idx="1"/>
          </p:nvPr>
        </p:nvSpPr>
        <p:spPr>
          <a:xfrm>
            <a:off x="-684584" y="4797152"/>
            <a:ext cx="7560840" cy="1752600"/>
          </a:xfrm>
        </p:spPr>
        <p:txBody>
          <a:bodyPr>
            <a:normAutofit/>
          </a:bodyPr>
          <a:lstStyle/>
          <a:p>
            <a:r>
              <a:rPr lang="en-US" dirty="0" smtClean="0">
                <a:solidFill>
                  <a:schemeClr val="tx1">
                    <a:lumMod val="75000"/>
                    <a:lumOff val="25000"/>
                  </a:schemeClr>
                </a:solidFill>
              </a:rPr>
              <a:t>Creating The World We Need </a:t>
            </a:r>
          </a:p>
          <a:p>
            <a:endParaRPr lang="en-US" dirty="0" smtClean="0">
              <a:solidFill>
                <a:schemeClr val="tx1">
                  <a:lumMod val="75000"/>
                  <a:lumOff val="25000"/>
                </a:schemeClr>
              </a:solidFill>
            </a:endParaRPr>
          </a:p>
        </p:txBody>
      </p:sp>
      <p:sp>
        <p:nvSpPr>
          <p:cNvPr id="4" name="Rechthoek 3"/>
          <p:cNvSpPr/>
          <p:nvPr/>
        </p:nvSpPr>
        <p:spPr>
          <a:xfrm>
            <a:off x="-36512"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 Post 2015 Agenda</a:t>
            </a:r>
            <a:endParaRPr lang="en-US" dirty="0"/>
          </a:p>
        </p:txBody>
      </p:sp>
      <p:sp>
        <p:nvSpPr>
          <p:cNvPr id="3" name="Tijdelijke aanduiding voor inhoud 2"/>
          <p:cNvSpPr>
            <a:spLocks noGrp="1"/>
          </p:cNvSpPr>
          <p:nvPr>
            <p:ph idx="1"/>
          </p:nvPr>
        </p:nvSpPr>
        <p:spPr/>
        <p:txBody>
          <a:bodyPr>
            <a:normAutofit/>
          </a:bodyPr>
          <a:lstStyle/>
          <a:p>
            <a:pPr>
              <a:buNone/>
            </a:pPr>
            <a:r>
              <a:rPr lang="en-US" sz="2400" b="1" dirty="0" smtClean="0"/>
              <a:t>Social Issues</a:t>
            </a:r>
            <a:endParaRPr lang="nl-NL" sz="2400" dirty="0" smtClean="0"/>
          </a:p>
          <a:p>
            <a:pPr>
              <a:buNone/>
            </a:pPr>
            <a:r>
              <a:rPr lang="en-US" sz="2400" dirty="0" smtClean="0"/>
              <a:t>6. </a:t>
            </a:r>
            <a:r>
              <a:rPr lang="en-US" sz="2400" dirty="0" smtClean="0">
                <a:solidFill>
                  <a:srgbClr val="FF0000"/>
                </a:solidFill>
              </a:rPr>
              <a:t>Ensure Effective Learning </a:t>
            </a:r>
            <a:r>
              <a:rPr lang="en-US" sz="2400" dirty="0" smtClean="0"/>
              <a:t>for All Children and Youth for Life and Livelihood, protect and support cultural heritage – </a:t>
            </a:r>
            <a:r>
              <a:rPr lang="en-US" sz="2400" dirty="0" smtClean="0">
                <a:solidFill>
                  <a:schemeClr val="tx2"/>
                </a:solidFill>
              </a:rPr>
              <a:t>1T/year, WSB, SBF, GHC</a:t>
            </a:r>
            <a:endParaRPr lang="nl-NL" sz="2400" dirty="0" smtClean="0">
              <a:solidFill>
                <a:schemeClr val="tx2"/>
              </a:solidFill>
            </a:endParaRPr>
          </a:p>
          <a:p>
            <a:pPr>
              <a:buNone/>
            </a:pPr>
            <a:r>
              <a:rPr lang="en-US" sz="2400" dirty="0" smtClean="0"/>
              <a:t>7.	</a:t>
            </a:r>
            <a:r>
              <a:rPr lang="en-US" sz="2400" dirty="0" smtClean="0">
                <a:solidFill>
                  <a:srgbClr val="FF0000"/>
                </a:solidFill>
              </a:rPr>
              <a:t>Achieve Gender Equality</a:t>
            </a:r>
            <a:r>
              <a:rPr lang="en-US" sz="2400" dirty="0" smtClean="0"/>
              <a:t>, Social Inclusion, and Human Rights – </a:t>
            </a:r>
            <a:r>
              <a:rPr lang="en-US" sz="2400" dirty="0" smtClean="0">
                <a:solidFill>
                  <a:schemeClr val="tx2"/>
                </a:solidFill>
              </a:rPr>
              <a:t>1T/year, WSB, GHC</a:t>
            </a:r>
            <a:endParaRPr lang="nl-NL" sz="2400" dirty="0" smtClean="0">
              <a:solidFill>
                <a:schemeClr val="tx2"/>
              </a:solidFill>
            </a:endParaRPr>
          </a:p>
          <a:p>
            <a:pPr>
              <a:buNone/>
            </a:pPr>
            <a:r>
              <a:rPr lang="en-US" sz="2400" dirty="0" smtClean="0"/>
              <a:t>8.	</a:t>
            </a:r>
            <a:r>
              <a:rPr lang="en-US" sz="2400" dirty="0" smtClean="0">
                <a:solidFill>
                  <a:srgbClr val="FF0000"/>
                </a:solidFill>
              </a:rPr>
              <a:t>Achieve Health </a:t>
            </a:r>
            <a:r>
              <a:rPr lang="en-US" sz="2400" dirty="0" smtClean="0"/>
              <a:t>and Wellbeing at all Ages – </a:t>
            </a:r>
            <a:r>
              <a:rPr lang="en-US" sz="2400" dirty="0" smtClean="0">
                <a:solidFill>
                  <a:schemeClr val="tx2"/>
                </a:solidFill>
              </a:rPr>
              <a:t>3T/year, SBF, WSF, WSB, GHC</a:t>
            </a:r>
            <a:endParaRPr lang="nl-NL" sz="2400" dirty="0" smtClean="0">
              <a:solidFill>
                <a:schemeClr val="tx2"/>
              </a:solidFill>
            </a:endParaRPr>
          </a:p>
          <a:p>
            <a:pPr>
              <a:buNone/>
            </a:pPr>
            <a:endParaRPr lang="en-US" sz="2400"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 Post 2015 Agenda</a:t>
            </a:r>
            <a:endParaRPr lang="en-US" dirty="0"/>
          </a:p>
        </p:txBody>
      </p:sp>
      <p:sp>
        <p:nvSpPr>
          <p:cNvPr id="3" name="Tijdelijke aanduiding voor inhoud 2"/>
          <p:cNvSpPr>
            <a:spLocks noGrp="1"/>
          </p:cNvSpPr>
          <p:nvPr>
            <p:ph idx="1"/>
          </p:nvPr>
        </p:nvSpPr>
        <p:spPr/>
        <p:txBody>
          <a:bodyPr>
            <a:normAutofit/>
          </a:bodyPr>
          <a:lstStyle/>
          <a:p>
            <a:pPr>
              <a:buNone/>
            </a:pPr>
            <a:r>
              <a:rPr lang="en-US" sz="2400" b="1" dirty="0" smtClean="0"/>
              <a:t>Multi-Dimensional Cross Cutting Issues</a:t>
            </a:r>
            <a:endParaRPr lang="nl-NL" sz="2400" dirty="0" smtClean="0"/>
          </a:p>
          <a:p>
            <a:pPr>
              <a:buNone/>
            </a:pPr>
            <a:r>
              <a:rPr lang="en-US" sz="2400" dirty="0" smtClean="0"/>
              <a:t> 9.	</a:t>
            </a:r>
            <a:r>
              <a:rPr lang="en-US" sz="2400" dirty="0" smtClean="0">
                <a:solidFill>
                  <a:srgbClr val="FF0000"/>
                </a:solidFill>
              </a:rPr>
              <a:t>Improve Agriculture </a:t>
            </a:r>
            <a:r>
              <a:rPr lang="en-US" sz="2400" dirty="0" smtClean="0"/>
              <a:t>Systems and Raise Rural Prosperity</a:t>
            </a:r>
            <a:endParaRPr lang="nl-NL" sz="2400" dirty="0" smtClean="0"/>
          </a:p>
          <a:p>
            <a:pPr>
              <a:buNone/>
            </a:pPr>
            <a:r>
              <a:rPr lang="en-US" sz="2400" dirty="0" smtClean="0"/>
              <a:t>10.  </a:t>
            </a:r>
            <a:r>
              <a:rPr lang="en-US" sz="2400" dirty="0" smtClean="0">
                <a:solidFill>
                  <a:srgbClr val="FF0000"/>
                </a:solidFill>
              </a:rPr>
              <a:t>Empower Inclusive</a:t>
            </a:r>
            <a:r>
              <a:rPr lang="en-US" sz="2400" dirty="0" smtClean="0"/>
              <a:t>, Productive and Resilient Cities &amp; Human Settlements – </a:t>
            </a:r>
            <a:r>
              <a:rPr lang="en-US" sz="2400" dirty="0" smtClean="0">
                <a:solidFill>
                  <a:schemeClr val="tx2"/>
                </a:solidFill>
              </a:rPr>
              <a:t>1T/year, WSF, WSB, GHC.</a:t>
            </a:r>
            <a:endParaRPr lang="nl-NL" sz="2400" dirty="0" smtClean="0"/>
          </a:p>
          <a:p>
            <a:pPr>
              <a:buNone/>
            </a:pPr>
            <a:r>
              <a:rPr lang="en-US" sz="2400" dirty="0" smtClean="0"/>
              <a:t>11. Curb Human-Induced Climate Change and Ensure Clean </a:t>
            </a:r>
            <a:r>
              <a:rPr lang="en-US" sz="2400" dirty="0" smtClean="0">
                <a:solidFill>
                  <a:srgbClr val="FF0000"/>
                </a:solidFill>
              </a:rPr>
              <a:t>Sustainable Energy </a:t>
            </a:r>
            <a:r>
              <a:rPr lang="en-US" sz="2400" dirty="0" smtClean="0"/>
              <a:t>for All – </a:t>
            </a:r>
            <a:r>
              <a:rPr lang="en-US" sz="2400" dirty="0" smtClean="0">
                <a:solidFill>
                  <a:schemeClr val="tx2"/>
                </a:solidFill>
              </a:rPr>
              <a:t>1T/year, WSF, WSB, GHC.</a:t>
            </a:r>
            <a:endParaRPr lang="nl-NL" sz="2400" dirty="0" smtClean="0"/>
          </a:p>
          <a:p>
            <a:pPr>
              <a:buNone/>
            </a:pPr>
            <a:r>
              <a:rPr lang="en-US" sz="2400" dirty="0" smtClean="0"/>
              <a:t>12. </a:t>
            </a:r>
            <a:r>
              <a:rPr lang="en-US" sz="2400" dirty="0" smtClean="0">
                <a:solidFill>
                  <a:srgbClr val="FF0000"/>
                </a:solidFill>
              </a:rPr>
              <a:t>Transform Governance for Sustainable Development</a:t>
            </a:r>
            <a:r>
              <a:rPr lang="en-US" sz="2400" dirty="0" smtClean="0"/>
              <a:t>: Means of implementation, global partnership, participatory processes, access to information and rule of law  – </a:t>
            </a:r>
            <a:r>
              <a:rPr lang="en-US" sz="2400" dirty="0" smtClean="0">
                <a:solidFill>
                  <a:schemeClr val="tx2"/>
                </a:solidFill>
              </a:rPr>
              <a:t>WSF, GHC.</a:t>
            </a:r>
            <a:endParaRPr lang="nl-NL" sz="2400" dirty="0" smtClean="0"/>
          </a:p>
          <a:p>
            <a:pPr>
              <a:buNone/>
            </a:pPr>
            <a:r>
              <a:rPr lang="en-US" sz="2400" dirty="0" smtClean="0"/>
              <a:t>13.  </a:t>
            </a:r>
            <a:r>
              <a:rPr lang="en-US" sz="2400" dirty="0" smtClean="0">
                <a:solidFill>
                  <a:srgbClr val="FF0000"/>
                </a:solidFill>
              </a:rPr>
              <a:t>Peaceful and non-violent societies</a:t>
            </a:r>
            <a:r>
              <a:rPr lang="en-US" sz="2400" dirty="0" smtClean="0"/>
              <a:t>: peace building and conflict resolution and capable institutions – </a:t>
            </a:r>
            <a:r>
              <a:rPr lang="en-US" sz="2400" dirty="0" smtClean="0">
                <a:solidFill>
                  <a:schemeClr val="tx2"/>
                </a:solidFill>
              </a:rPr>
              <a:t>WSF, GHC.</a:t>
            </a:r>
            <a:endParaRPr lang="nl-NL" sz="2400" dirty="0" smtClean="0"/>
          </a:p>
          <a:p>
            <a:endParaRPr lang="en-US" sz="2400"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4"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WSF GOALS</a:t>
            </a:r>
            <a:endParaRPr lang="en-US" dirty="0"/>
          </a:p>
        </p:txBody>
      </p:sp>
      <p:sp>
        <p:nvSpPr>
          <p:cNvPr id="3" name="Tijdelijke aanduiding voor inhoud 2"/>
          <p:cNvSpPr>
            <a:spLocks noGrp="1"/>
          </p:cNvSpPr>
          <p:nvPr>
            <p:ph idx="1"/>
          </p:nvPr>
        </p:nvSpPr>
        <p:spPr>
          <a:xfrm>
            <a:off x="734888" y="1600200"/>
            <a:ext cx="8229600" cy="4525963"/>
          </a:xfrm>
        </p:spPr>
        <p:txBody>
          <a:bodyPr>
            <a:normAutofit fontScale="85000" lnSpcReduction="10000"/>
          </a:bodyPr>
          <a:lstStyle/>
          <a:p>
            <a:pPr>
              <a:buNone/>
            </a:pPr>
            <a:r>
              <a:rPr lang="en-US" dirty="0" smtClean="0"/>
              <a:t>1. </a:t>
            </a:r>
            <a:r>
              <a:rPr lang="en-US" dirty="0" smtClean="0">
                <a:solidFill>
                  <a:schemeClr val="accent1">
                    <a:lumMod val="75000"/>
                  </a:schemeClr>
                </a:solidFill>
              </a:rPr>
              <a:t>Gathering of donations </a:t>
            </a:r>
            <a:r>
              <a:rPr lang="en-US" dirty="0" smtClean="0"/>
              <a:t>in all countries on Earth</a:t>
            </a:r>
          </a:p>
          <a:p>
            <a:pPr>
              <a:buNone/>
            </a:pPr>
            <a:r>
              <a:rPr lang="en-US" dirty="0" smtClean="0"/>
              <a:t>2. Moderating “</a:t>
            </a:r>
            <a:r>
              <a:rPr lang="en-US" dirty="0" smtClean="0">
                <a:solidFill>
                  <a:schemeClr val="accent1">
                    <a:lumMod val="75000"/>
                  </a:schemeClr>
                </a:solidFill>
              </a:rPr>
              <a:t>The Future We Need</a:t>
            </a:r>
            <a:r>
              <a:rPr lang="en-US" dirty="0" smtClean="0"/>
              <a:t>”</a:t>
            </a:r>
          </a:p>
          <a:p>
            <a:pPr>
              <a:buNone/>
            </a:pPr>
            <a:r>
              <a:rPr lang="en-US" dirty="0" smtClean="0"/>
              <a:t>3. Moderating the U.N. “The Future We Want” results</a:t>
            </a:r>
          </a:p>
          <a:p>
            <a:pPr>
              <a:buNone/>
            </a:pPr>
            <a:r>
              <a:rPr lang="en-US" dirty="0" smtClean="0"/>
              <a:t>4. Reporting “</a:t>
            </a:r>
            <a:r>
              <a:rPr lang="en-US" dirty="0" smtClean="0">
                <a:solidFill>
                  <a:schemeClr val="accent1">
                    <a:lumMod val="75000"/>
                  </a:schemeClr>
                </a:solidFill>
              </a:rPr>
              <a:t>The Gap</a:t>
            </a:r>
            <a:r>
              <a:rPr lang="en-US" dirty="0" smtClean="0"/>
              <a:t>” between </a:t>
            </a:r>
          </a:p>
          <a:p>
            <a:pPr>
              <a:buNone/>
            </a:pPr>
            <a:r>
              <a:rPr lang="en-US" dirty="0"/>
              <a:t> </a:t>
            </a:r>
            <a:r>
              <a:rPr lang="en-US" dirty="0" smtClean="0"/>
              <a:t>     “The Future We Need” </a:t>
            </a:r>
            <a:r>
              <a:rPr lang="en-US" sz="2400" dirty="0" smtClean="0"/>
              <a:t>&amp;</a:t>
            </a:r>
            <a:r>
              <a:rPr lang="en-US" dirty="0" smtClean="0"/>
              <a:t> “The Future We Want”</a:t>
            </a:r>
          </a:p>
          <a:p>
            <a:pPr>
              <a:buNone/>
            </a:pPr>
            <a:r>
              <a:rPr lang="en-US" dirty="0" smtClean="0"/>
              <a:t>5. </a:t>
            </a:r>
            <a:r>
              <a:rPr lang="en-US" dirty="0" smtClean="0">
                <a:solidFill>
                  <a:schemeClr val="accent1">
                    <a:lumMod val="75000"/>
                  </a:schemeClr>
                </a:solidFill>
              </a:rPr>
              <a:t>Ranking</a:t>
            </a:r>
            <a:r>
              <a:rPr lang="en-US" dirty="0" smtClean="0"/>
              <a:t> of “The Most Polluting Habits and Productions”</a:t>
            </a:r>
          </a:p>
          <a:p>
            <a:pPr>
              <a:buNone/>
            </a:pPr>
            <a:r>
              <a:rPr lang="en-US" dirty="0" smtClean="0"/>
              <a:t>6. Moderating the ranking of “The Best CDM’s*</a:t>
            </a:r>
          </a:p>
          <a:p>
            <a:pPr>
              <a:buNone/>
            </a:pPr>
            <a:r>
              <a:rPr lang="en-US" dirty="0" smtClean="0"/>
              <a:t>7.Moderation </a:t>
            </a:r>
            <a:r>
              <a:rPr lang="en-US" dirty="0" smtClean="0">
                <a:solidFill>
                  <a:schemeClr val="accent1">
                    <a:lumMod val="75000"/>
                  </a:schemeClr>
                </a:solidFill>
              </a:rPr>
              <a:t>Project Proposals </a:t>
            </a:r>
            <a:r>
              <a:rPr lang="en-US" dirty="0" smtClean="0"/>
              <a:t>for “The Shift”</a:t>
            </a:r>
          </a:p>
          <a:p>
            <a:pPr>
              <a:buNone/>
            </a:pPr>
            <a:r>
              <a:rPr lang="en-US" dirty="0" smtClean="0"/>
              <a:t>8. Moderating Projects for </a:t>
            </a:r>
            <a:r>
              <a:rPr lang="en-US" b="1" dirty="0" smtClean="0">
                <a:solidFill>
                  <a:srgbClr val="FF0000"/>
                </a:solidFill>
              </a:rPr>
              <a:t>realizing “The Shift” </a:t>
            </a:r>
            <a:r>
              <a:rPr lang="en-US" dirty="0" smtClean="0"/>
              <a:t>...</a:t>
            </a:r>
          </a:p>
          <a:p>
            <a:pPr>
              <a:buNone/>
            </a:pP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
        <p:nvSpPr>
          <p:cNvPr id="6" name="Rechthoek 5"/>
          <p:cNvSpPr/>
          <p:nvPr/>
        </p:nvSpPr>
        <p:spPr>
          <a:xfrm>
            <a:off x="778150" y="6093296"/>
            <a:ext cx="4441922" cy="369332"/>
          </a:xfrm>
          <a:prstGeom prst="rect">
            <a:avLst/>
          </a:prstGeom>
        </p:spPr>
        <p:txBody>
          <a:bodyPr wrap="none">
            <a:spAutoFit/>
          </a:bodyPr>
          <a:lstStyle/>
          <a:p>
            <a:r>
              <a:rPr lang="en-US" dirty="0" smtClean="0">
                <a:solidFill>
                  <a:schemeClr val="tx1">
                    <a:lumMod val="50000"/>
                    <a:lumOff val="50000"/>
                  </a:schemeClr>
                </a:solidFill>
              </a:rPr>
              <a:t>*CDMs  = Clean Development Methodologies</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7092280" y="3888000"/>
            <a:ext cx="1666875" cy="14382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95536" y="1124744"/>
            <a:ext cx="6762750" cy="4629150"/>
          </a:xfrm>
          <a:prstGeom prst="rect">
            <a:avLst/>
          </a:prstGeom>
          <a:noFill/>
          <a:ln w="9525">
            <a:noFill/>
            <a:miter lim="800000"/>
            <a:headEnd/>
            <a:tailEnd/>
          </a:ln>
        </p:spPr>
      </p:pic>
      <p:sp>
        <p:nvSpPr>
          <p:cNvPr id="2" name="Titel 1"/>
          <p:cNvSpPr>
            <a:spLocks noGrp="1"/>
          </p:cNvSpPr>
          <p:nvPr>
            <p:ph type="title"/>
          </p:nvPr>
        </p:nvSpPr>
        <p:spPr>
          <a:xfrm>
            <a:off x="457200" y="-90264"/>
            <a:ext cx="8229600" cy="1143000"/>
          </a:xfrm>
        </p:spPr>
        <p:txBody>
          <a:bodyPr>
            <a:normAutofit/>
          </a:bodyPr>
          <a:lstStyle/>
          <a:p>
            <a:r>
              <a:rPr lang="en-US" dirty="0" smtClean="0"/>
              <a:t>Organization  </a:t>
            </a:r>
            <a:r>
              <a:rPr lang="en-US" dirty="0" smtClean="0">
                <a:solidFill>
                  <a:schemeClr val="accent1">
                    <a:lumMod val="75000"/>
                  </a:schemeClr>
                </a:solidFill>
              </a:rPr>
              <a:t>#Labor x 50k</a:t>
            </a:r>
            <a:endParaRPr lang="en-US" dirty="0">
              <a:solidFill>
                <a:schemeClr val="accent1">
                  <a:lumMod val="75000"/>
                </a:schemeClr>
              </a:solidFill>
            </a:endParaRPr>
          </a:p>
        </p:txBody>
      </p:sp>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5" cstate="print"/>
          <a:stretch>
            <a:fillRect/>
          </a:stretch>
        </p:blipFill>
        <p:spPr>
          <a:xfrm>
            <a:off x="7918168" y="5733256"/>
            <a:ext cx="1190336" cy="1080120"/>
          </a:xfrm>
          <a:prstGeom prst="rect">
            <a:avLst/>
          </a:prstGeom>
        </p:spPr>
      </p:pic>
      <p:sp>
        <p:nvSpPr>
          <p:cNvPr id="8" name="Ovaal 7"/>
          <p:cNvSpPr/>
          <p:nvPr/>
        </p:nvSpPr>
        <p:spPr>
          <a:xfrm>
            <a:off x="1403648" y="3717032"/>
            <a:ext cx="1152128" cy="2232248"/>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0000"/>
              </a:solidFill>
            </a:endParaRPr>
          </a:p>
        </p:txBody>
      </p:sp>
      <p:sp>
        <p:nvSpPr>
          <p:cNvPr id="15" name="Ovaal 14"/>
          <p:cNvSpPr/>
          <p:nvPr/>
        </p:nvSpPr>
        <p:spPr>
          <a:xfrm>
            <a:off x="6300192" y="3717032"/>
            <a:ext cx="1152128" cy="2232248"/>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0000"/>
              </a:solidFill>
            </a:endParaRPr>
          </a:p>
        </p:txBody>
      </p:sp>
      <p:sp>
        <p:nvSpPr>
          <p:cNvPr id="16" name="Ovaal 15"/>
          <p:cNvSpPr/>
          <p:nvPr/>
        </p:nvSpPr>
        <p:spPr>
          <a:xfrm rot="16200000">
            <a:off x="4270158" y="994539"/>
            <a:ext cx="315652" cy="5904656"/>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 short</a:t>
            </a:r>
            <a:endParaRPr lang="en-US" dirty="0"/>
          </a:p>
        </p:txBody>
      </p:sp>
      <p:sp>
        <p:nvSpPr>
          <p:cNvPr id="3" name="Tijdelijke aanduiding voor inhoud 2"/>
          <p:cNvSpPr>
            <a:spLocks noGrp="1"/>
          </p:cNvSpPr>
          <p:nvPr>
            <p:ph idx="1"/>
          </p:nvPr>
        </p:nvSpPr>
        <p:spPr/>
        <p:txBody>
          <a:bodyPr>
            <a:normAutofit lnSpcReduction="10000"/>
          </a:bodyPr>
          <a:lstStyle/>
          <a:p>
            <a:r>
              <a:rPr lang="en-US" dirty="0" smtClean="0"/>
              <a:t>Central organization                 300M/year</a:t>
            </a:r>
          </a:p>
          <a:p>
            <a:r>
              <a:rPr lang="en-US" dirty="0" smtClean="0"/>
              <a:t>Central Region &amp; Country.org 100M/year</a:t>
            </a:r>
          </a:p>
          <a:p>
            <a:r>
              <a:rPr lang="en-US" dirty="0" smtClean="0"/>
              <a:t>Country organizations              700M/year</a:t>
            </a:r>
          </a:p>
          <a:p>
            <a:r>
              <a:rPr lang="en-US" dirty="0" smtClean="0"/>
              <a:t>Country div. reservation       1.800M/year </a:t>
            </a:r>
          </a:p>
          <a:p>
            <a:pPr>
              <a:buNone/>
            </a:pPr>
            <a:r>
              <a:rPr lang="en-US" dirty="0" smtClean="0"/>
              <a:t>			</a:t>
            </a:r>
            <a:r>
              <a:rPr lang="en-US" dirty="0" smtClean="0">
                <a:solidFill>
                  <a:srgbClr val="FF0000"/>
                </a:solidFill>
              </a:rPr>
              <a:t>Together              3B/year + 9B reserve</a:t>
            </a:r>
          </a:p>
          <a:p>
            <a:r>
              <a:rPr lang="en-US" dirty="0" smtClean="0"/>
              <a:t>Projects internal                          2T+</a:t>
            </a:r>
          </a:p>
          <a:p>
            <a:r>
              <a:rPr lang="en-US" dirty="0" smtClean="0"/>
              <a:t>Projects external                         2T+</a:t>
            </a:r>
          </a:p>
          <a:p>
            <a:pPr>
              <a:buNone/>
            </a:pPr>
            <a:r>
              <a:rPr lang="en-US" dirty="0" smtClean="0"/>
              <a:t>		</a:t>
            </a:r>
            <a:r>
              <a:rPr lang="en-US" dirty="0" smtClean="0">
                <a:solidFill>
                  <a:srgbClr val="FF0000"/>
                </a:solidFill>
              </a:rPr>
              <a:t>         Together 	          4T+ total</a:t>
            </a:r>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Global Impact, Roll-out &amp; Dimensions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55576" y="1268760"/>
            <a:ext cx="7623866" cy="2340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72631" y="3861320"/>
            <a:ext cx="3411337" cy="2448000"/>
          </a:xfrm>
          <a:prstGeom prst="rect">
            <a:avLst/>
          </a:prstGeom>
          <a:noFill/>
          <a:ln w="9525">
            <a:noFill/>
            <a:miter lim="800000"/>
            <a:headEnd/>
            <a:tailEnd/>
          </a:ln>
        </p:spPr>
      </p:pic>
      <p:sp>
        <p:nvSpPr>
          <p:cNvPr id="6" name="Rechthoek 5"/>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7" name="Afbeelding 6" descr="logo.png"/>
          <p:cNvPicPr>
            <a:picLocks noChangeAspect="1"/>
          </p:cNvPicPr>
          <p:nvPr/>
        </p:nvPicPr>
        <p:blipFill>
          <a:blip r:embed="rId5" cstate="print"/>
          <a:stretch>
            <a:fillRect/>
          </a:stretch>
        </p:blipFill>
        <p:spPr>
          <a:xfrm>
            <a:off x="7918168" y="5733256"/>
            <a:ext cx="1190336" cy="1080120"/>
          </a:xfrm>
          <a:prstGeom prst="rect">
            <a:avLst/>
          </a:prstGeom>
        </p:spPr>
      </p:pic>
      <p:pic>
        <p:nvPicPr>
          <p:cNvPr id="8194" name="Picture 2">
            <a:hlinkClick r:id="rId6"/>
          </p:cNvPr>
          <p:cNvPicPr>
            <a:picLocks noChangeAspect="1" noChangeArrowheads="1"/>
          </p:cNvPicPr>
          <p:nvPr/>
        </p:nvPicPr>
        <p:blipFill>
          <a:blip r:embed="rId7" cstate="print"/>
          <a:srcRect/>
          <a:stretch>
            <a:fillRect/>
          </a:stretch>
        </p:blipFill>
        <p:spPr bwMode="auto">
          <a:xfrm>
            <a:off x="4992446" y="4077248"/>
            <a:ext cx="2891922" cy="158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WSFund                WSBank</a:t>
            </a:r>
            <a:endParaRPr lang="en-US" dirty="0"/>
          </a:p>
        </p:txBody>
      </p:sp>
      <p:sp>
        <p:nvSpPr>
          <p:cNvPr id="3" name="Tijdelijke aanduiding voor inhoud 2"/>
          <p:cNvSpPr>
            <a:spLocks noGrp="1"/>
          </p:cNvSpPr>
          <p:nvPr>
            <p:ph sz="half" idx="1"/>
          </p:nvPr>
        </p:nvSpPr>
        <p:spPr>
          <a:xfrm>
            <a:off x="457200" y="1600201"/>
            <a:ext cx="4038600" cy="2836912"/>
          </a:xfrm>
        </p:spPr>
        <p:txBody>
          <a:bodyPr>
            <a:normAutofit lnSpcReduction="10000"/>
          </a:bodyPr>
          <a:lstStyle/>
          <a:p>
            <a:r>
              <a:rPr lang="en-US" dirty="0" smtClean="0">
                <a:solidFill>
                  <a:srgbClr val="FF0000"/>
                </a:solidFill>
              </a:rPr>
              <a:t>TWWN* development</a:t>
            </a:r>
          </a:p>
          <a:p>
            <a:r>
              <a:rPr lang="en-US" dirty="0" smtClean="0"/>
              <a:t>In 200 Countries</a:t>
            </a:r>
          </a:p>
          <a:p>
            <a:r>
              <a:rPr lang="en-US" dirty="0" smtClean="0"/>
              <a:t>Over 250 CDM’s**</a:t>
            </a:r>
          </a:p>
          <a:p>
            <a:r>
              <a:rPr lang="en-US" dirty="0" smtClean="0"/>
              <a:t>High Impact on Climate</a:t>
            </a:r>
          </a:p>
          <a:p>
            <a:r>
              <a:rPr lang="en-US" dirty="0" smtClean="0"/>
              <a:t>Financing large projects</a:t>
            </a:r>
          </a:p>
          <a:p>
            <a:r>
              <a:rPr lang="en-US" dirty="0" smtClean="0"/>
              <a:t>Low  financial profit</a:t>
            </a:r>
          </a:p>
          <a:p>
            <a:endParaRPr lang="en-US" dirty="0"/>
          </a:p>
        </p:txBody>
      </p:sp>
      <p:sp>
        <p:nvSpPr>
          <p:cNvPr id="4" name="Tijdelijke aanduiding voor inhoud 3"/>
          <p:cNvSpPr>
            <a:spLocks noGrp="1"/>
          </p:cNvSpPr>
          <p:nvPr>
            <p:ph sz="half" idx="2"/>
          </p:nvPr>
        </p:nvSpPr>
        <p:spPr>
          <a:xfrm>
            <a:off x="4648200" y="1600201"/>
            <a:ext cx="4316288" cy="2836912"/>
          </a:xfrm>
        </p:spPr>
        <p:txBody>
          <a:bodyPr>
            <a:normAutofit lnSpcReduction="10000"/>
          </a:bodyPr>
          <a:lstStyle/>
          <a:p>
            <a:r>
              <a:rPr lang="en-US" dirty="0" smtClean="0"/>
              <a:t>Following WSF targets</a:t>
            </a:r>
          </a:p>
          <a:p>
            <a:r>
              <a:rPr lang="en-US" dirty="0" smtClean="0"/>
              <a:t>In 200 Countries</a:t>
            </a:r>
          </a:p>
          <a:p>
            <a:r>
              <a:rPr lang="en-US" dirty="0" smtClean="0"/>
              <a:t>Over 10 SDG’s***</a:t>
            </a:r>
          </a:p>
          <a:p>
            <a:r>
              <a:rPr lang="en-US" dirty="0" smtClean="0"/>
              <a:t>High Impact on Humanity</a:t>
            </a:r>
          </a:p>
          <a:p>
            <a:r>
              <a:rPr lang="en-US" dirty="0" smtClean="0">
                <a:solidFill>
                  <a:srgbClr val="FF0000"/>
                </a:solidFill>
              </a:rPr>
              <a:t>Financing The Shift</a:t>
            </a:r>
          </a:p>
          <a:p>
            <a:r>
              <a:rPr lang="en-US" dirty="0" smtClean="0"/>
              <a:t>High financial profit</a:t>
            </a:r>
          </a:p>
        </p:txBody>
      </p:sp>
      <p:sp>
        <p:nvSpPr>
          <p:cNvPr id="6" name="Rechthoek 5"/>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7" name="Afbeelding 6" descr="logo.png"/>
          <p:cNvPicPr>
            <a:picLocks noChangeAspect="1"/>
          </p:cNvPicPr>
          <p:nvPr/>
        </p:nvPicPr>
        <p:blipFill>
          <a:blip r:embed="rId3" cstate="print"/>
          <a:stretch>
            <a:fillRect/>
          </a:stretch>
        </p:blipFill>
        <p:spPr>
          <a:xfrm>
            <a:off x="7918168" y="5733256"/>
            <a:ext cx="1190336" cy="1080120"/>
          </a:xfrm>
          <a:prstGeom prst="rect">
            <a:avLst/>
          </a:prstGeom>
        </p:spPr>
      </p:pic>
      <p:sp>
        <p:nvSpPr>
          <p:cNvPr id="8" name="Rechthoek 7"/>
          <p:cNvSpPr/>
          <p:nvPr/>
        </p:nvSpPr>
        <p:spPr>
          <a:xfrm>
            <a:off x="634134" y="4869160"/>
            <a:ext cx="4557338" cy="923330"/>
          </a:xfrm>
          <a:prstGeom prst="rect">
            <a:avLst/>
          </a:prstGeom>
        </p:spPr>
        <p:txBody>
          <a:bodyPr wrap="none">
            <a:spAutoFit/>
          </a:bodyPr>
          <a:lstStyle/>
          <a:p>
            <a:r>
              <a:rPr lang="en-US" dirty="0" smtClean="0">
                <a:solidFill>
                  <a:schemeClr val="tx1">
                    <a:lumMod val="50000"/>
                    <a:lumOff val="50000"/>
                  </a:schemeClr>
                </a:solidFill>
              </a:rPr>
              <a:t>*TWWN = The World We Need</a:t>
            </a:r>
          </a:p>
          <a:p>
            <a:r>
              <a:rPr lang="en-US" dirty="0" smtClean="0">
                <a:solidFill>
                  <a:schemeClr val="tx1">
                    <a:lumMod val="50000"/>
                    <a:lumOff val="50000"/>
                  </a:schemeClr>
                </a:solidFill>
              </a:rPr>
              <a:t>**CDM’s = Clean Development Methodologies</a:t>
            </a:r>
          </a:p>
          <a:p>
            <a:r>
              <a:rPr lang="en-US" dirty="0" smtClean="0">
                <a:solidFill>
                  <a:schemeClr val="tx1">
                    <a:lumMod val="50000"/>
                    <a:lumOff val="50000"/>
                  </a:schemeClr>
                </a:solidFill>
              </a:rPr>
              <a:t>***SDG’s = Sustainability Development Goals</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FF0000"/>
                </a:solidFill>
              </a:rPr>
              <a:t>C = E x P       </a:t>
            </a:r>
            <a:r>
              <a:rPr lang="en-US" dirty="0" smtClean="0">
                <a:solidFill>
                  <a:schemeClr val="accent3">
                    <a:lumMod val="50000"/>
                  </a:schemeClr>
                </a:solidFill>
              </a:rPr>
              <a:t>R = I x U</a:t>
            </a:r>
            <a:endParaRPr lang="en-US" dirty="0">
              <a:solidFill>
                <a:schemeClr val="accent3">
                  <a:lumMod val="50000"/>
                </a:schemeClr>
              </a:solidFill>
            </a:endParaRPr>
          </a:p>
        </p:txBody>
      </p:sp>
      <p:sp>
        <p:nvSpPr>
          <p:cNvPr id="3" name="Tijdelijke aanduiding voor inhoud 2"/>
          <p:cNvSpPr>
            <a:spLocks noGrp="1"/>
          </p:cNvSpPr>
          <p:nvPr>
            <p:ph idx="1"/>
          </p:nvPr>
        </p:nvSpPr>
        <p:spPr/>
        <p:txBody>
          <a:bodyPr>
            <a:normAutofit/>
          </a:bodyPr>
          <a:lstStyle/>
          <a:p>
            <a:r>
              <a:rPr lang="en-US" dirty="0" smtClean="0">
                <a:solidFill>
                  <a:srgbClr val="FF0000"/>
                </a:solidFill>
              </a:rPr>
              <a:t>Climate = Emission times Population</a:t>
            </a:r>
          </a:p>
          <a:p>
            <a:r>
              <a:rPr lang="en-US" dirty="0" smtClean="0">
                <a:solidFill>
                  <a:schemeClr val="accent3">
                    <a:lumMod val="50000"/>
                  </a:schemeClr>
                </a:solidFill>
              </a:rPr>
              <a:t>Rescue = Individual action times Utilization</a:t>
            </a:r>
          </a:p>
          <a:p>
            <a:endParaRPr lang="en-US" dirty="0" smtClean="0"/>
          </a:p>
          <a:p>
            <a:r>
              <a:rPr lang="en-US" dirty="0" smtClean="0"/>
              <a:t>Emission: Limit E by rules, tech &amp; governance</a:t>
            </a:r>
          </a:p>
          <a:p>
            <a:r>
              <a:rPr lang="en-US" dirty="0" smtClean="0"/>
              <a:t>Population: Limit P Resources based</a:t>
            </a:r>
          </a:p>
          <a:p>
            <a:r>
              <a:rPr lang="en-US" dirty="0" smtClean="0"/>
              <a:t>Action: Plan all possible labor </a:t>
            </a:r>
          </a:p>
          <a:p>
            <a:r>
              <a:rPr lang="en-US" dirty="0" smtClean="0"/>
              <a:t>Utilization: Facilitate means for E-reduction</a:t>
            </a:r>
          </a:p>
          <a:p>
            <a:endParaRPr lang="en-US" dirty="0" smtClean="0"/>
          </a:p>
          <a:p>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Organization planning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93179" y="1614487"/>
            <a:ext cx="7927083" cy="4284000"/>
          </a:xfrm>
          <a:prstGeom prst="rect">
            <a:avLst/>
          </a:prstGeom>
          <a:noFill/>
          <a:ln w="9525">
            <a:noFill/>
            <a:miter lim="800000"/>
            <a:headEnd/>
            <a:tailEnd/>
          </a:ln>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4"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Organization Roll-out</a:t>
            </a:r>
            <a:endParaRPr lang="en-US" dirty="0"/>
          </a:p>
        </p:txBody>
      </p:sp>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2053" name="Picture 5"/>
          <p:cNvPicPr>
            <a:picLocks noChangeAspect="1" noChangeArrowheads="1"/>
          </p:cNvPicPr>
          <p:nvPr/>
        </p:nvPicPr>
        <p:blipFill>
          <a:blip r:embed="rId4" cstate="print"/>
          <a:srcRect/>
          <a:stretch>
            <a:fillRect/>
          </a:stretch>
        </p:blipFill>
        <p:spPr bwMode="auto">
          <a:xfrm>
            <a:off x="61913" y="1328738"/>
            <a:ext cx="902017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dirty="0" smtClean="0"/>
              <a:t>Since December 9, 2011 – Foundation, based on SBF - Stichting Bronning Fonds, May 29, 1992, next level of social responsibility</a:t>
            </a:r>
          </a:p>
          <a:p>
            <a:r>
              <a:rPr lang="en-US" dirty="0" smtClean="0"/>
              <a:t>For </a:t>
            </a:r>
            <a:r>
              <a:rPr lang="en-US" dirty="0" smtClean="0">
                <a:solidFill>
                  <a:srgbClr val="FF0000"/>
                </a:solidFill>
              </a:rPr>
              <a:t>Enduring Life</a:t>
            </a:r>
            <a:r>
              <a:rPr lang="en-US" dirty="0" smtClean="0"/>
              <a:t>, Prosper health &amp; wealth, Education</a:t>
            </a:r>
          </a:p>
          <a:p>
            <a:r>
              <a:rPr lang="en-US" dirty="0" smtClean="0"/>
              <a:t>Realizing “The Future We Need”</a:t>
            </a:r>
          </a:p>
          <a:p>
            <a:r>
              <a:rPr lang="en-US" dirty="0" smtClean="0"/>
              <a:t>U.N. &amp; Major Group related global network</a:t>
            </a:r>
          </a:p>
          <a:p>
            <a:endParaRPr lang="en-US" dirty="0"/>
          </a:p>
        </p:txBody>
      </p:sp>
      <p:pic>
        <p:nvPicPr>
          <p:cNvPr id="4" name="Afbeelding 3" descr="logo.png"/>
          <p:cNvPicPr>
            <a:picLocks noChangeAspect="1"/>
          </p:cNvPicPr>
          <p:nvPr/>
        </p:nvPicPr>
        <p:blipFill>
          <a:blip r:embed="rId2" cstate="print"/>
          <a:stretch>
            <a:fillRect/>
          </a:stretch>
        </p:blipFill>
        <p:spPr>
          <a:xfrm>
            <a:off x="7918168" y="5733256"/>
            <a:ext cx="1190336" cy="1080120"/>
          </a:xfrm>
          <a:prstGeom prst="rect">
            <a:avLst/>
          </a:prstGeom>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2" cstate="print"/>
          <a:stretch>
            <a:fillRect/>
          </a:stretch>
        </p:blipFill>
        <p:spPr>
          <a:xfrm>
            <a:off x="7380312" y="0"/>
            <a:ext cx="1745626" cy="1584000"/>
          </a:xfrm>
          <a:prstGeom prst="rect">
            <a:avLst/>
          </a:prstGeom>
        </p:spPr>
      </p:pic>
      <p:sp>
        <p:nvSpPr>
          <p:cNvPr id="7" name="Rechthoek 6"/>
          <p:cNvSpPr/>
          <p:nvPr/>
        </p:nvSpPr>
        <p:spPr>
          <a:xfrm>
            <a:off x="7380312" y="0"/>
            <a:ext cx="1763688" cy="170080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fontScale="90000"/>
          </a:bodyPr>
          <a:lstStyle/>
          <a:p>
            <a:r>
              <a:rPr lang="en-US" dirty="0" smtClean="0"/>
              <a:t>Profile WSF - World Sustainability Fund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987824" y="5199583"/>
            <a:ext cx="3528392" cy="461665"/>
          </a:xfrm>
          <a:prstGeom prst="rect">
            <a:avLst/>
          </a:prstGeom>
        </p:spPr>
        <p:txBody>
          <a:bodyPr wrap="square">
            <a:spAutoFit/>
          </a:bodyPr>
          <a:lstStyle/>
          <a:p>
            <a:pPr algn="ctr"/>
            <a:r>
              <a:rPr lang="en-US" sz="2400" dirty="0" smtClean="0">
                <a:hlinkClick r:id="rId2"/>
              </a:rPr>
              <a:t>worldsustainabilityfund.nl</a:t>
            </a:r>
            <a:endParaRPr lang="en-US" sz="2400" dirty="0"/>
          </a:p>
        </p:txBody>
      </p:sp>
      <p:sp>
        <p:nvSpPr>
          <p:cNvPr id="6" name="Tijdelijke aanduiding voor inhoud 2"/>
          <p:cNvSpPr txBox="1">
            <a:spLocks/>
          </p:cNvSpPr>
          <p:nvPr/>
        </p:nvSpPr>
        <p:spPr>
          <a:xfrm>
            <a:off x="467544" y="1196752"/>
            <a:ext cx="8352928" cy="190080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Creating The World We Need</a:t>
            </a: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80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lang="en-US" sz="2800" dirty="0" smtClean="0"/>
              <a:t>Creating The Shift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Afbeelding 6" descr="logo.png"/>
          <p:cNvPicPr>
            <a:picLocks noChangeAspect="1"/>
          </p:cNvPicPr>
          <p:nvPr/>
        </p:nvPicPr>
        <p:blipFill>
          <a:blip r:embed="rId3" cstate="print"/>
          <a:stretch>
            <a:fillRect/>
          </a:stretch>
        </p:blipFill>
        <p:spPr>
          <a:xfrm>
            <a:off x="4101744" y="3429000"/>
            <a:ext cx="1190336" cy="10801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1"/>
          <p:cNvGrpSpPr/>
          <p:nvPr/>
        </p:nvGrpSpPr>
        <p:grpSpPr>
          <a:xfrm>
            <a:off x="827584" y="1484784"/>
            <a:ext cx="4680520" cy="4536504"/>
            <a:chOff x="827584" y="1484784"/>
            <a:chExt cx="4680520" cy="4536504"/>
          </a:xfrm>
        </p:grpSpPr>
        <p:sp>
          <p:nvSpPr>
            <p:cNvPr id="2" name="Rechthoek 1"/>
            <p:cNvSpPr/>
            <p:nvPr/>
          </p:nvSpPr>
          <p:spPr>
            <a:xfrm>
              <a:off x="827584" y="5445224"/>
              <a:ext cx="46805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 VISION, MISSION, TACTIC</a:t>
              </a:r>
              <a:endParaRPr lang="en-US" dirty="0"/>
            </a:p>
          </p:txBody>
        </p:sp>
        <p:sp>
          <p:nvSpPr>
            <p:cNvPr id="3" name="Rechthoek 2"/>
            <p:cNvSpPr/>
            <p:nvPr/>
          </p:nvSpPr>
          <p:spPr>
            <a:xfrm>
              <a:off x="827584" y="4509120"/>
              <a:ext cx="46805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HRM – KNOWLEDGE + LEARNING GROWTH</a:t>
              </a:r>
              <a:endParaRPr lang="en-US" dirty="0"/>
            </a:p>
          </p:txBody>
        </p:sp>
        <p:sp>
          <p:nvSpPr>
            <p:cNvPr id="4" name="Rechthoek 3"/>
            <p:cNvSpPr/>
            <p:nvPr/>
          </p:nvSpPr>
          <p:spPr>
            <a:xfrm>
              <a:off x="827584" y="3501008"/>
              <a:ext cx="46805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SALES – MARKETING, OFFERS, CONTRACTS</a:t>
              </a:r>
              <a:endParaRPr lang="en-US" dirty="0"/>
            </a:p>
          </p:txBody>
        </p:sp>
        <p:sp>
          <p:nvSpPr>
            <p:cNvPr id="5" name="Rechthoek 4"/>
            <p:cNvSpPr/>
            <p:nvPr/>
          </p:nvSpPr>
          <p:spPr>
            <a:xfrm>
              <a:off x="827584" y="2492896"/>
              <a:ext cx="46805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PRODUCTION – PROJECTS, LOGISTICS, DELIVERY</a:t>
              </a:r>
              <a:endParaRPr lang="en-US" dirty="0"/>
            </a:p>
          </p:txBody>
        </p:sp>
        <p:sp>
          <p:nvSpPr>
            <p:cNvPr id="6" name="Rechthoek 5"/>
            <p:cNvSpPr/>
            <p:nvPr/>
          </p:nvSpPr>
          <p:spPr>
            <a:xfrm>
              <a:off x="827584" y="1484784"/>
              <a:ext cx="46805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 – FINANCE, SUSTAINS, ASSETS</a:t>
              </a:r>
              <a:endParaRPr lang="en-US" dirty="0"/>
            </a:p>
          </p:txBody>
        </p:sp>
        <p:sp>
          <p:nvSpPr>
            <p:cNvPr id="8" name="Vrije vorm 7"/>
            <p:cNvSpPr/>
            <p:nvPr/>
          </p:nvSpPr>
          <p:spPr>
            <a:xfrm>
              <a:off x="1797957"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9" name="Vrije vorm 8"/>
            <p:cNvSpPr/>
            <p:nvPr/>
          </p:nvSpPr>
          <p:spPr>
            <a:xfrm>
              <a:off x="3598157"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grpSp>
        <p:nvGrpSpPr>
          <p:cNvPr id="12" name="Groep 10"/>
          <p:cNvGrpSpPr/>
          <p:nvPr/>
        </p:nvGrpSpPr>
        <p:grpSpPr>
          <a:xfrm>
            <a:off x="5868144" y="1484784"/>
            <a:ext cx="2664296" cy="4608512"/>
            <a:chOff x="5868144" y="1484784"/>
            <a:chExt cx="2664296" cy="4608512"/>
          </a:xfrm>
        </p:grpSpPr>
        <p:sp>
          <p:nvSpPr>
            <p:cNvPr id="7" name="Rechthoek 6"/>
            <p:cNvSpPr/>
            <p:nvPr/>
          </p:nvSpPr>
          <p:spPr>
            <a:xfrm>
              <a:off x="5868144" y="1484784"/>
              <a:ext cx="2664296"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a:t>
              </a:r>
            </a:p>
            <a:p>
              <a:pPr algn="ctr"/>
              <a:endParaRPr lang="en-US" dirty="0"/>
            </a:p>
            <a:p>
              <a:pPr algn="ctr"/>
              <a:r>
                <a:rPr lang="en-US" dirty="0" smtClean="0"/>
                <a:t>WEB</a:t>
              </a:r>
            </a:p>
            <a:p>
              <a:pPr algn="ctr"/>
              <a:endParaRPr lang="en-US" dirty="0"/>
            </a:p>
            <a:p>
              <a:pPr algn="ctr"/>
              <a:r>
                <a:rPr lang="en-US" dirty="0" smtClean="0"/>
                <a:t>HEAD OFFICE</a:t>
              </a:r>
            </a:p>
            <a:p>
              <a:pPr algn="ctr"/>
              <a:endParaRPr lang="en-US" dirty="0"/>
            </a:p>
            <a:p>
              <a:pPr algn="ctr"/>
              <a:r>
                <a:rPr lang="en-US" dirty="0" smtClean="0"/>
                <a:t>ORGANIZATION</a:t>
              </a:r>
            </a:p>
            <a:p>
              <a:pPr algn="ctr"/>
              <a:endParaRPr lang="en-US" dirty="0"/>
            </a:p>
            <a:p>
              <a:pPr algn="ctr"/>
              <a:r>
                <a:rPr lang="en-US" dirty="0" smtClean="0"/>
                <a:t>BOARD</a:t>
              </a:r>
              <a:endParaRPr lang="en-US" dirty="0"/>
            </a:p>
          </p:txBody>
        </p:sp>
        <p:sp>
          <p:nvSpPr>
            <p:cNvPr id="10" name="Vrije vorm 9"/>
            <p:cNvSpPr/>
            <p:nvPr/>
          </p:nvSpPr>
          <p:spPr>
            <a:xfrm>
              <a:off x="6766509"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sp>
        <p:nvSpPr>
          <p:cNvPr id="13" name="Titel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WSF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6">
                    <a:lumMod val="75000"/>
                  </a:schemeClr>
                </a:solidFill>
                <a:effectLst/>
                <a:uLnTx/>
                <a:uFillTx/>
                <a:latin typeface="+mj-lt"/>
                <a:ea typeface="+mj-ea"/>
                <a:cs typeface="+mj-cs"/>
              </a:rPr>
              <a:t>SPIRAL DYNAMICS STRATEGY</a:t>
            </a:r>
          </a:p>
        </p:txBody>
      </p:sp>
      <p:sp>
        <p:nvSpPr>
          <p:cNvPr id="17" name="Tijdelijke aanduiding voor dianummer 16"/>
          <p:cNvSpPr>
            <a:spLocks noGrp="1"/>
          </p:cNvSpPr>
          <p:nvPr>
            <p:ph type="sldNum" sz="quarter" idx="12"/>
          </p:nvPr>
        </p:nvSpPr>
        <p:spPr/>
        <p:txBody>
          <a:bodyPr/>
          <a:lstStyle/>
          <a:p>
            <a:fld id="{6090C058-0E8A-4EA9-B9AA-092D3929DF75}" type="slidenum">
              <a:rPr lang="en-US" smtClean="0"/>
              <a:pPr/>
              <a:t>21</a:t>
            </a:fld>
            <a:endParaRPr lang="en-US"/>
          </a:p>
        </p:txBody>
      </p:sp>
      <p:sp>
        <p:nvSpPr>
          <p:cNvPr id="16" name="Rechthoek 15"/>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19" name="Afbeelding 18"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Location planning</a:t>
            </a:r>
            <a:endParaRPr lang="en-US" dirty="0"/>
          </a:p>
        </p:txBody>
      </p:sp>
      <p:sp>
        <p:nvSpPr>
          <p:cNvPr id="3" name="Tijdelijke aanduiding voor inhoud 2"/>
          <p:cNvSpPr>
            <a:spLocks noGrp="1"/>
          </p:cNvSpPr>
          <p:nvPr>
            <p:ph idx="1"/>
          </p:nvPr>
        </p:nvSpPr>
        <p:spPr>
          <a:xfrm>
            <a:off x="457200" y="1600200"/>
            <a:ext cx="8435280" cy="4525963"/>
          </a:xfrm>
        </p:spPr>
        <p:txBody>
          <a:bodyPr>
            <a:normAutofit lnSpcReduction="10000"/>
          </a:bodyPr>
          <a:lstStyle/>
          <a:p>
            <a:r>
              <a:rPr lang="en-US" dirty="0" smtClean="0">
                <a:solidFill>
                  <a:srgbClr val="FF0000"/>
                </a:solidFill>
              </a:rPr>
              <a:t>Head Quarter </a:t>
            </a:r>
            <a:r>
              <a:rPr lang="en-US" dirty="0" smtClean="0"/>
              <a:t>– NL, Utrecht </a:t>
            </a:r>
          </a:p>
          <a:p>
            <a:pPr lvl="1"/>
            <a:r>
              <a:rPr lang="en-US" dirty="0" smtClean="0">
                <a:solidFill>
                  <a:schemeClr val="tx2"/>
                </a:solidFill>
              </a:rPr>
              <a:t>HQ Visitors Center </a:t>
            </a:r>
            <a:r>
              <a:rPr lang="en-US" dirty="0" smtClean="0"/>
              <a:t>– NL, Soestdijk ?</a:t>
            </a:r>
          </a:p>
          <a:p>
            <a:pPr lvl="1"/>
            <a:r>
              <a:rPr lang="en-US" dirty="0" smtClean="0">
                <a:solidFill>
                  <a:schemeClr val="tx2"/>
                </a:solidFill>
              </a:rPr>
              <a:t>Central Region &amp; Country mgt </a:t>
            </a:r>
            <a:r>
              <a:rPr lang="en-US" dirty="0" smtClean="0"/>
              <a:t>– NL, Den Haag</a:t>
            </a:r>
          </a:p>
          <a:p>
            <a:r>
              <a:rPr lang="en-US" dirty="0" smtClean="0">
                <a:solidFill>
                  <a:srgbClr val="FF0000"/>
                </a:solidFill>
              </a:rPr>
              <a:t>U.N. CDM Support </a:t>
            </a:r>
            <a:r>
              <a:rPr lang="en-US" dirty="0" smtClean="0"/>
              <a:t>– DE, Bonn</a:t>
            </a:r>
          </a:p>
          <a:p>
            <a:pPr lvl="1"/>
            <a:r>
              <a:rPr lang="en-US" dirty="0" smtClean="0">
                <a:solidFill>
                  <a:schemeClr val="tx2"/>
                </a:solidFill>
              </a:rPr>
              <a:t>U.N. HR &amp; Health </a:t>
            </a:r>
            <a:r>
              <a:rPr lang="en-US" dirty="0" smtClean="0"/>
              <a:t>– CH, Geneva</a:t>
            </a:r>
          </a:p>
          <a:p>
            <a:pPr lvl="1"/>
            <a:r>
              <a:rPr lang="en-US" dirty="0" smtClean="0">
                <a:solidFill>
                  <a:schemeClr val="tx2"/>
                </a:solidFill>
              </a:rPr>
              <a:t>U.N. GA &amp; Sust. </a:t>
            </a:r>
            <a:r>
              <a:rPr lang="en-US" dirty="0" smtClean="0"/>
              <a:t>– USA, New York </a:t>
            </a:r>
          </a:p>
          <a:p>
            <a:r>
              <a:rPr lang="en-US" dirty="0" smtClean="0">
                <a:solidFill>
                  <a:srgbClr val="FF0000"/>
                </a:solidFill>
              </a:rPr>
              <a:t>Region Satellites </a:t>
            </a:r>
            <a:r>
              <a:rPr lang="en-US" dirty="0" smtClean="0"/>
              <a:t>– Honk Kong, La Paz, OceansP, Kinshasa, Geneva, New York, Yakutsk</a:t>
            </a:r>
          </a:p>
          <a:p>
            <a:r>
              <a:rPr lang="en-US" dirty="0" smtClean="0">
                <a:solidFill>
                  <a:srgbClr val="FF0000"/>
                </a:solidFill>
              </a:rPr>
              <a:t>Countries </a:t>
            </a:r>
            <a:r>
              <a:rPr lang="en-US" dirty="0" smtClean="0"/>
              <a:t>– </a:t>
            </a:r>
            <a:r>
              <a:rPr lang="en-US" sz="2800" dirty="0" smtClean="0">
                <a:solidFill>
                  <a:schemeClr val="tx2"/>
                </a:solidFill>
              </a:rPr>
              <a:t>Country dev. Offices</a:t>
            </a:r>
            <a:r>
              <a:rPr lang="en-US" dirty="0" smtClean="0"/>
              <a:t>, in Capitals </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Office labor intake blocks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28663" y="1458044"/>
            <a:ext cx="7686675" cy="5067300"/>
          </a:xfrm>
          <a:prstGeom prst="rect">
            <a:avLst/>
          </a:prstGeom>
          <a:noFill/>
          <a:ln w="9525">
            <a:noFill/>
            <a:miter lim="800000"/>
            <a:headEnd/>
            <a:tailEnd/>
          </a:ln>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4" cstate="print"/>
          <a:stretch>
            <a:fillRect/>
          </a:stretch>
        </p:blipFill>
        <p:spPr>
          <a:xfrm>
            <a:off x="7918168" y="5733256"/>
            <a:ext cx="1190336" cy="1080120"/>
          </a:xfrm>
          <a:prstGeom prst="rect">
            <a:avLst/>
          </a:prstGeom>
        </p:spPr>
      </p:pic>
      <p:sp>
        <p:nvSpPr>
          <p:cNvPr id="7" name="Ovaal 6"/>
          <p:cNvSpPr/>
          <p:nvPr/>
        </p:nvSpPr>
        <p:spPr>
          <a:xfrm>
            <a:off x="5220072" y="1556792"/>
            <a:ext cx="1152128" cy="1584176"/>
          </a:xfrm>
          <a:prstGeom prst="ellipse">
            <a:avLst/>
          </a:prstGeom>
          <a:noFill/>
          <a:ln w="76200">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Ovaal 7"/>
          <p:cNvSpPr/>
          <p:nvPr/>
        </p:nvSpPr>
        <p:spPr>
          <a:xfrm rot="5400000">
            <a:off x="6408204" y="2600908"/>
            <a:ext cx="1368152" cy="2016224"/>
          </a:xfrm>
          <a:prstGeom prst="ellipse">
            <a:avLst/>
          </a:prstGeom>
          <a:noFill/>
          <a:ln w="76200">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Ovaal 8"/>
          <p:cNvSpPr/>
          <p:nvPr/>
        </p:nvSpPr>
        <p:spPr>
          <a:xfrm rot="5400000">
            <a:off x="7416316" y="3753036"/>
            <a:ext cx="648072" cy="1584176"/>
          </a:xfrm>
          <a:prstGeom prst="ellipse">
            <a:avLst/>
          </a:prstGeom>
          <a:noFill/>
          <a:ln w="76200">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Ovaal 9"/>
          <p:cNvSpPr/>
          <p:nvPr/>
        </p:nvSpPr>
        <p:spPr>
          <a:xfrm rot="5400000">
            <a:off x="7200292" y="4473116"/>
            <a:ext cx="1080120" cy="2016224"/>
          </a:xfrm>
          <a:prstGeom prst="ellipse">
            <a:avLst/>
          </a:prstGeom>
          <a:noFill/>
          <a:ln w="76200">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m2 / function</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684432" y="1628800"/>
            <a:ext cx="7776000" cy="4073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m2 / Head Quarter &amp; Satellites</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684432" y="1749987"/>
            <a:ext cx="7776000" cy="1823029"/>
          </a:xfrm>
          <a:prstGeom prst="rect">
            <a:avLst/>
          </a:prstGeom>
          <a:noFill/>
          <a:ln w="9525">
            <a:noFill/>
            <a:miter lim="800000"/>
            <a:headEnd/>
            <a:tailEnd/>
          </a:ln>
        </p:spPr>
      </p:pic>
      <p:sp>
        <p:nvSpPr>
          <p:cNvPr id="7" name="Tijdelijke aanduiding voor inhoud 2"/>
          <p:cNvSpPr>
            <a:spLocks noGrp="1"/>
          </p:cNvSpPr>
          <p:nvPr>
            <p:ph idx="1"/>
          </p:nvPr>
        </p:nvSpPr>
        <p:spPr>
          <a:xfrm>
            <a:off x="457200" y="1600200"/>
            <a:ext cx="8229600" cy="4525963"/>
          </a:xfrm>
        </p:spPr>
        <p:txBody>
          <a:bodyPr/>
          <a:lstStyle/>
          <a:p>
            <a:endParaRPr lang="en-US" dirty="0" smtClean="0"/>
          </a:p>
          <a:p>
            <a:endParaRPr lang="en-US" dirty="0" smtClean="0"/>
          </a:p>
          <a:p>
            <a:endParaRPr lang="en-US" dirty="0" smtClean="0"/>
          </a:p>
          <a:p>
            <a:endParaRPr lang="en-US" dirty="0" smtClean="0"/>
          </a:p>
          <a:p>
            <a:r>
              <a:rPr lang="en-US" dirty="0" smtClean="0"/>
              <a:t>HQ – NL, Utrecht, 33.000 m2, potential:</a:t>
            </a:r>
          </a:p>
          <a:p>
            <a:r>
              <a:rPr lang="en-US" dirty="0" smtClean="0"/>
              <a:t>Vliegend Hertlaan 15-97, 18.000 m2, 175/m2</a:t>
            </a:r>
          </a:p>
          <a:p>
            <a:r>
              <a:rPr lang="fi-FI" dirty="0" smtClean="0"/>
              <a:t>Europalaan 40,                   16.500 m2, 150/m2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814513" y="1585913"/>
            <a:ext cx="5514975" cy="3686175"/>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t>HQ Office</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5" cstate="print"/>
          <a:stretch>
            <a:fillRect/>
          </a:stretch>
        </p:blipFill>
        <p:spPr>
          <a:xfrm>
            <a:off x="7918168" y="5733256"/>
            <a:ext cx="1190336" cy="1080120"/>
          </a:xfrm>
          <a:prstGeom prst="rect">
            <a:avLst/>
          </a:prstGeom>
        </p:spPr>
      </p:pic>
      <p:pic>
        <p:nvPicPr>
          <p:cNvPr id="4098" name="Picture 2"/>
          <p:cNvPicPr>
            <a:picLocks noChangeAspect="1" noChangeArrowheads="1"/>
          </p:cNvPicPr>
          <p:nvPr/>
        </p:nvPicPr>
        <p:blipFill>
          <a:blip r:embed="rId6" cstate="print"/>
          <a:srcRect/>
          <a:stretch>
            <a:fillRect/>
          </a:stretch>
        </p:blipFill>
        <p:spPr bwMode="auto">
          <a:xfrm>
            <a:off x="6660232" y="1556792"/>
            <a:ext cx="2181225" cy="1866900"/>
          </a:xfrm>
          <a:prstGeom prst="rect">
            <a:avLst/>
          </a:prstGeom>
          <a:noFill/>
          <a:ln w="9525">
            <a:noFill/>
            <a:miter lim="800000"/>
            <a:headEnd/>
            <a:tailEnd/>
          </a:ln>
        </p:spPr>
      </p:pic>
      <p:cxnSp>
        <p:nvCxnSpPr>
          <p:cNvPr id="12" name="Rechte verbindingslijn met pijl 11"/>
          <p:cNvCxnSpPr/>
          <p:nvPr/>
        </p:nvCxnSpPr>
        <p:spPr>
          <a:xfrm flipH="1">
            <a:off x="6012160" y="1772816"/>
            <a:ext cx="72008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H="1">
            <a:off x="4788024" y="2780928"/>
            <a:ext cx="187220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4432" y="1556792"/>
            <a:ext cx="7776000" cy="437400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t>Utrecht</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4"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Central in NL, near main cities</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6146" name="Picture 2"/>
          <p:cNvPicPr>
            <a:picLocks noChangeAspect="1" noChangeArrowheads="1"/>
          </p:cNvPicPr>
          <p:nvPr/>
        </p:nvPicPr>
        <p:blipFill>
          <a:blip r:embed="rId4" cstate="print"/>
          <a:srcRect/>
          <a:stretch>
            <a:fillRect/>
          </a:stretch>
        </p:blipFill>
        <p:spPr bwMode="auto">
          <a:xfrm>
            <a:off x="755576" y="1529849"/>
            <a:ext cx="7416000" cy="470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HQ, SATELLITES &amp; COUNTRIES</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8193" name="Picture 1"/>
          <p:cNvPicPr>
            <a:picLocks noChangeAspect="1" noChangeArrowheads="1"/>
          </p:cNvPicPr>
          <p:nvPr/>
        </p:nvPicPr>
        <p:blipFill>
          <a:blip r:embed="rId4" cstate="print"/>
          <a:srcRect/>
          <a:stretch>
            <a:fillRect/>
          </a:stretch>
        </p:blipFill>
        <p:spPr bwMode="auto">
          <a:xfrm>
            <a:off x="461963" y="1145629"/>
            <a:ext cx="822007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logo.png"/>
          <p:cNvPicPr>
            <a:picLocks noChangeAspect="1"/>
          </p:cNvPicPr>
          <p:nvPr/>
        </p:nvPicPr>
        <p:blipFill>
          <a:blip r:embed="rId2" cstate="print"/>
          <a:stretch>
            <a:fillRect/>
          </a:stretch>
        </p:blipFill>
        <p:spPr>
          <a:xfrm>
            <a:off x="7918168" y="5733256"/>
            <a:ext cx="1190336" cy="1080120"/>
          </a:xfrm>
          <a:prstGeom prst="rect">
            <a:avLst/>
          </a:prstGeom>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sp>
        <p:nvSpPr>
          <p:cNvPr id="2" name="Titel 1"/>
          <p:cNvSpPr>
            <a:spLocks noGrp="1"/>
          </p:cNvSpPr>
          <p:nvPr>
            <p:ph type="title"/>
          </p:nvPr>
        </p:nvSpPr>
        <p:spPr/>
        <p:txBody>
          <a:bodyPr/>
          <a:lstStyle/>
          <a:p>
            <a:r>
              <a:rPr lang="en-US" dirty="0" smtClean="0"/>
              <a:t>Profile Emile van Essen, P</a:t>
            </a:r>
            <a:r>
              <a:rPr lang="en-US" dirty="0" smtClean="0">
                <a:solidFill>
                  <a:schemeClr val="bg1"/>
                </a:solidFill>
              </a:rPr>
              <a:t>-</a:t>
            </a:r>
            <a:endParaRPr lang="en-US" dirty="0">
              <a:solidFill>
                <a:schemeClr val="bg1"/>
              </a:solidFill>
            </a:endParaRPr>
          </a:p>
        </p:txBody>
      </p:sp>
      <p:sp>
        <p:nvSpPr>
          <p:cNvPr id="3" name="Tijdelijke aanduiding voor inhoud 2"/>
          <p:cNvSpPr>
            <a:spLocks noGrp="1"/>
          </p:cNvSpPr>
          <p:nvPr>
            <p:ph idx="1"/>
          </p:nvPr>
        </p:nvSpPr>
        <p:spPr>
          <a:xfrm>
            <a:off x="457200" y="1600200"/>
            <a:ext cx="8363272" cy="4525963"/>
          </a:xfrm>
        </p:spPr>
        <p:txBody>
          <a:bodyPr>
            <a:normAutofit fontScale="77500" lnSpcReduction="20000"/>
          </a:bodyPr>
          <a:lstStyle/>
          <a:p>
            <a:r>
              <a:rPr lang="en-US" smtClean="0"/>
              <a:t>Born death </a:t>
            </a:r>
            <a:r>
              <a:rPr lang="en-US" dirty="0" smtClean="0"/>
              <a:t>1957-01-01, Alive after prayer, at 33 FEL-Mastery</a:t>
            </a:r>
          </a:p>
          <a:p>
            <a:r>
              <a:rPr lang="en-US" dirty="0" smtClean="0"/>
              <a:t>Visionary, High Sensitive, IQ 137, Mensa 99%, HealerTeacher</a:t>
            </a:r>
          </a:p>
          <a:p>
            <a:r>
              <a:rPr lang="en-US" dirty="0" smtClean="0"/>
              <a:t>Studied: Super Study, Architecture &amp; City ~, Permaculture, Economics, Export, Option Trading, Int. Exec. MBA, Religion </a:t>
            </a:r>
            <a:r>
              <a:rPr lang="en-US" sz="2400" dirty="0" smtClean="0"/>
              <a:t>(5 big + Theosophy, Anthroposophy, Baha'i, Essene, Scientology) </a:t>
            </a:r>
            <a:r>
              <a:rPr lang="en-US" dirty="0" smtClean="0"/>
              <a:t>, 300 Complementary Medicine, Quantum Thinking, …</a:t>
            </a:r>
          </a:p>
          <a:p>
            <a:r>
              <a:rPr lang="en-US" dirty="0" smtClean="0"/>
              <a:t>Worked at: KLM, KPN, Ballast Nedam, CAP Gemini, France Telecom, Fortis, …</a:t>
            </a:r>
          </a:p>
          <a:p>
            <a:r>
              <a:rPr lang="en-US" dirty="0" smtClean="0"/>
              <a:t>Business Owner, past: Constructor/Architect, BMW dealer, Int. Business Consultancy</a:t>
            </a:r>
          </a:p>
          <a:p>
            <a:r>
              <a:rPr lang="en-US" dirty="0" smtClean="0">
                <a:solidFill>
                  <a:srgbClr val="FF0000"/>
                </a:solidFill>
              </a:rPr>
              <a:t>Social Entrepreneur: </a:t>
            </a:r>
            <a:r>
              <a:rPr lang="en-US" dirty="0" smtClean="0"/>
              <a:t>SBF, GHC, SUM, Presence Foundation</a:t>
            </a:r>
          </a:p>
          <a:p>
            <a:r>
              <a:rPr lang="en-US" dirty="0" smtClean="0"/>
              <a:t>Writer, Plan writer: Bronning Philosophy, Global Integrated Medicine Healthcare, Poverty Eradications, Human Rights </a:t>
            </a:r>
            <a:endParaRPr lang="en-US" dirty="0"/>
          </a:p>
        </p:txBody>
      </p:sp>
      <p:pic>
        <p:nvPicPr>
          <p:cNvPr id="6" name="Afbeelding 5" descr="EvE_EUN.jpg"/>
          <p:cNvPicPr>
            <a:picLocks noChangeAspect="1"/>
          </p:cNvPicPr>
          <p:nvPr/>
        </p:nvPicPr>
        <p:blipFill>
          <a:blip r:embed="rId4" cstate="print"/>
          <a:stretch>
            <a:fillRect/>
          </a:stretch>
        </p:blipFill>
        <p:spPr>
          <a:xfrm>
            <a:off x="7560000" y="0"/>
            <a:ext cx="1584000" cy="1584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7169" name="Picture 1"/>
          <p:cNvPicPr>
            <a:picLocks noChangeAspect="1" noChangeArrowheads="1"/>
          </p:cNvPicPr>
          <p:nvPr/>
        </p:nvPicPr>
        <p:blipFill>
          <a:blip r:embed="rId4" cstate="print"/>
          <a:srcRect/>
          <a:stretch>
            <a:fillRect/>
          </a:stretch>
        </p:blipFill>
        <p:spPr bwMode="auto">
          <a:xfrm>
            <a:off x="1302593" y="544413"/>
            <a:ext cx="6581775"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66750" y="1625727"/>
            <a:ext cx="6569546" cy="4446461"/>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t>Central Region &amp; Country mgt</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4" cstate="print"/>
          <a:stretch>
            <a:fillRect/>
          </a:stretch>
        </p:blipFill>
        <p:spPr>
          <a:xfrm>
            <a:off x="7918168" y="5733256"/>
            <a:ext cx="1190336" cy="1080120"/>
          </a:xfrm>
          <a:prstGeom prst="rect">
            <a:avLst/>
          </a:prstGeom>
        </p:spPr>
      </p:pic>
      <p:pic>
        <p:nvPicPr>
          <p:cNvPr id="6145" name="Picture 1"/>
          <p:cNvPicPr>
            <a:picLocks noChangeAspect="1" noChangeArrowheads="1"/>
          </p:cNvPicPr>
          <p:nvPr/>
        </p:nvPicPr>
        <p:blipFill>
          <a:blip r:embed="rId5" cstate="print"/>
          <a:srcRect/>
          <a:stretch>
            <a:fillRect/>
          </a:stretch>
        </p:blipFill>
        <p:spPr bwMode="auto">
          <a:xfrm>
            <a:off x="6742881" y="1679079"/>
            <a:ext cx="1933575"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WSF</a:t>
            </a:r>
          </a:p>
          <a:p>
            <a:pPr lvl="0" algn="ctr">
              <a:spcBef>
                <a:spcPct val="0"/>
              </a:spcBef>
              <a:defRPr/>
            </a:pPr>
            <a:r>
              <a:rPr lang="en-US" sz="2800" dirty="0" smtClean="0">
                <a:solidFill>
                  <a:schemeClr val="accent6">
                    <a:lumMod val="75000"/>
                  </a:schemeClr>
                </a:solidFill>
                <a:latin typeface="+mj-lt"/>
                <a:ea typeface="+mj-ea"/>
                <a:cs typeface="+mj-cs"/>
              </a:rPr>
              <a:t>CDM PRODUCT LINE - 197N</a:t>
            </a:r>
            <a:endParaRPr kumimoji="0" lang="en-US" sz="2800" b="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grpSp>
        <p:nvGrpSpPr>
          <p:cNvPr id="2" name="Groep 10"/>
          <p:cNvGrpSpPr/>
          <p:nvPr/>
        </p:nvGrpSpPr>
        <p:grpSpPr>
          <a:xfrm>
            <a:off x="755576" y="1484784"/>
            <a:ext cx="1944216" cy="4608512"/>
            <a:chOff x="5868144" y="1484784"/>
            <a:chExt cx="2664296" cy="4608512"/>
          </a:xfrm>
        </p:grpSpPr>
        <p:sp>
          <p:nvSpPr>
            <p:cNvPr id="18" name="Rechthoek 17"/>
            <p:cNvSpPr/>
            <p:nvPr/>
          </p:nvSpPr>
          <p:spPr>
            <a:xfrm>
              <a:off x="5868144" y="1484784"/>
              <a:ext cx="2664296"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 </a:t>
              </a:r>
            </a:p>
            <a:p>
              <a:pPr algn="ctr"/>
              <a:endParaRPr lang="en-US" dirty="0"/>
            </a:p>
            <a:p>
              <a:pPr algn="ctr"/>
              <a:r>
                <a:rPr lang="en-US" dirty="0" smtClean="0"/>
                <a:t>CONSORT </a:t>
              </a:r>
            </a:p>
            <a:p>
              <a:pPr algn="ctr"/>
              <a:endParaRPr lang="en-US" dirty="0"/>
            </a:p>
            <a:p>
              <a:pPr algn="ctr"/>
              <a:r>
                <a:rPr lang="en-US" dirty="0" smtClean="0"/>
                <a:t>OPTIMAL</a:t>
              </a:r>
            </a:p>
            <a:p>
              <a:pPr algn="ctr"/>
              <a:endParaRPr lang="en-US" dirty="0" smtClean="0"/>
            </a:p>
            <a:p>
              <a:pPr algn="ctr"/>
              <a:r>
                <a:rPr lang="en-US" sz="4800" dirty="0" smtClean="0"/>
                <a:t> CDM</a:t>
              </a:r>
              <a:endParaRPr lang="en-US" sz="4800" dirty="0"/>
            </a:p>
          </p:txBody>
        </p:sp>
        <p:sp>
          <p:nvSpPr>
            <p:cNvPr id="19" name="Vrije vorm 18"/>
            <p:cNvSpPr/>
            <p:nvPr/>
          </p:nvSpPr>
          <p:spPr>
            <a:xfrm>
              <a:off x="6766509"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pic>
        <p:nvPicPr>
          <p:cNvPr id="9" name="Afbeelding 8" descr="cdm-stat-N.png"/>
          <p:cNvPicPr>
            <a:picLocks noChangeAspect="1"/>
          </p:cNvPicPr>
          <p:nvPr/>
        </p:nvPicPr>
        <p:blipFill>
          <a:blip r:embed="rId2" cstate="print"/>
          <a:stretch>
            <a:fillRect/>
          </a:stretch>
        </p:blipFill>
        <p:spPr>
          <a:xfrm>
            <a:off x="728126" y="1853798"/>
            <a:ext cx="7687748" cy="3591426"/>
          </a:xfrm>
          <a:prstGeom prst="rect">
            <a:avLst/>
          </a:prstGeom>
        </p:spPr>
      </p:pic>
      <p:sp>
        <p:nvSpPr>
          <p:cNvPr id="7" name="Rechthoek 6"/>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8" name="Afbeelding 7" descr="logo.png"/>
          <p:cNvPicPr>
            <a:picLocks noChangeAspect="1"/>
          </p:cNvPicPr>
          <p:nvPr/>
        </p:nvPicPr>
        <p:blipFill>
          <a:blip r:embed="rId4"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WSF Projects</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683567" y="2132856"/>
            <a:ext cx="7786613" cy="3312368"/>
          </a:xfrm>
          <a:prstGeom prst="rect">
            <a:avLst/>
          </a:prstGeom>
          <a:noFill/>
          <a:ln w="9525">
            <a:noFill/>
            <a:miter lim="800000"/>
            <a:headEnd/>
            <a:tailEnd/>
          </a:ln>
        </p:spPr>
      </p:pic>
      <p:sp>
        <p:nvSpPr>
          <p:cNvPr id="7" name="Titel 1"/>
          <p:cNvSpPr txBox="1">
            <a:spLocks/>
          </p:cNvSpPr>
          <p:nvPr/>
        </p:nvSpPr>
        <p:spPr>
          <a:xfrm>
            <a:off x="246062" y="930275"/>
            <a:ext cx="8214369"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CDM – Clean Dev. Methodologies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CDM LoanScheme + Bazaar</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11560" y="1844824"/>
            <a:ext cx="8136904" cy="4787716"/>
          </a:xfrm>
          <a:prstGeom prst="rect">
            <a:avLst/>
          </a:prstGeom>
          <a:noFill/>
          <a:ln w="9525">
            <a:noFill/>
            <a:miter lim="800000"/>
            <a:headEnd/>
            <a:tailEnd/>
          </a:ln>
        </p:spPr>
      </p:pic>
      <p:sp>
        <p:nvSpPr>
          <p:cNvPr id="7" name="Rechthoek 6"/>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8" name="Afbeelding 7" descr="logo.png"/>
          <p:cNvPicPr>
            <a:picLocks noChangeAspect="1"/>
          </p:cNvPicPr>
          <p:nvPr/>
        </p:nvPicPr>
        <p:blipFill>
          <a:blip r:embed="rId4"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CDM LoanScheme + Bazaar</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83568" y="2132856"/>
            <a:ext cx="7848872" cy="3477207"/>
          </a:xfrm>
          <a:prstGeom prst="rect">
            <a:avLst/>
          </a:prstGeom>
          <a:noFill/>
          <a:ln w="9525">
            <a:noFill/>
            <a:miter lim="800000"/>
            <a:headEnd/>
            <a:tailEnd/>
          </a:ln>
        </p:spPr>
      </p:pic>
      <p:sp>
        <p:nvSpPr>
          <p:cNvPr id="7" name="Rechthoek 6"/>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8" name="Afbeelding 7" descr="logo.png"/>
          <p:cNvPicPr>
            <a:picLocks noChangeAspect="1"/>
          </p:cNvPicPr>
          <p:nvPr/>
        </p:nvPicPr>
        <p:blipFill>
          <a:blip r:embed="rId4"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WSF</a:t>
            </a:r>
          </a:p>
          <a:p>
            <a:pPr lvl="0" algn="ctr">
              <a:spcBef>
                <a:spcPct val="0"/>
              </a:spcBef>
              <a:defRPr/>
            </a:pPr>
            <a:r>
              <a:rPr lang="en-US" sz="2800" dirty="0" smtClean="0">
                <a:solidFill>
                  <a:schemeClr val="accent6">
                    <a:lumMod val="75000"/>
                  </a:schemeClr>
                </a:solidFill>
                <a:latin typeface="+mj-lt"/>
                <a:ea typeface="+mj-ea"/>
                <a:cs typeface="+mj-cs"/>
              </a:rPr>
              <a:t>CDM PRODUCT LINE</a:t>
            </a:r>
            <a:endParaRPr kumimoji="0" lang="en-US" sz="2800" b="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grpSp>
        <p:nvGrpSpPr>
          <p:cNvPr id="2" name="Groep 10"/>
          <p:cNvGrpSpPr/>
          <p:nvPr/>
        </p:nvGrpSpPr>
        <p:grpSpPr>
          <a:xfrm>
            <a:off x="755576" y="1484784"/>
            <a:ext cx="1944216" cy="4608512"/>
            <a:chOff x="5868144" y="1484784"/>
            <a:chExt cx="2664296" cy="4608512"/>
          </a:xfrm>
        </p:grpSpPr>
        <p:sp>
          <p:nvSpPr>
            <p:cNvPr id="18" name="Rechthoek 17"/>
            <p:cNvSpPr/>
            <p:nvPr/>
          </p:nvSpPr>
          <p:spPr>
            <a:xfrm>
              <a:off x="5868144" y="1484784"/>
              <a:ext cx="2664296"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 </a:t>
              </a:r>
            </a:p>
            <a:p>
              <a:pPr algn="ctr"/>
              <a:endParaRPr lang="en-US" dirty="0"/>
            </a:p>
            <a:p>
              <a:pPr algn="ctr"/>
              <a:r>
                <a:rPr lang="en-US" dirty="0" smtClean="0"/>
                <a:t>CONSORT </a:t>
              </a:r>
            </a:p>
            <a:p>
              <a:pPr algn="ctr"/>
              <a:endParaRPr lang="en-US" dirty="0"/>
            </a:p>
            <a:p>
              <a:pPr algn="ctr"/>
              <a:r>
                <a:rPr lang="en-US" dirty="0" smtClean="0"/>
                <a:t>OPTIMAL</a:t>
              </a:r>
            </a:p>
            <a:p>
              <a:pPr algn="ctr"/>
              <a:endParaRPr lang="en-US" dirty="0" smtClean="0"/>
            </a:p>
            <a:p>
              <a:pPr algn="ctr"/>
              <a:r>
                <a:rPr lang="en-US" sz="4800" dirty="0" smtClean="0"/>
                <a:t> CDM</a:t>
              </a:r>
              <a:endParaRPr lang="en-US" sz="4800" dirty="0"/>
            </a:p>
          </p:txBody>
        </p:sp>
        <p:sp>
          <p:nvSpPr>
            <p:cNvPr id="19" name="Vrije vorm 18"/>
            <p:cNvSpPr/>
            <p:nvPr/>
          </p:nvSpPr>
          <p:spPr>
            <a:xfrm>
              <a:off x="6766509"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sp>
        <p:nvSpPr>
          <p:cNvPr id="16" name="Tijdelijke aanduiding voor inhoud 2"/>
          <p:cNvSpPr txBox="1">
            <a:spLocks/>
          </p:cNvSpPr>
          <p:nvPr/>
        </p:nvSpPr>
        <p:spPr>
          <a:xfrm>
            <a:off x="3131840" y="1484784"/>
            <a:ext cx="4680520" cy="4525963"/>
          </a:xfrm>
          <a:prstGeom prst="rect">
            <a:avLst/>
          </a:prstGeom>
          <a:solidFill>
            <a:schemeClr val="tx2">
              <a:lumMod val="60000"/>
              <a:lumOff val="40000"/>
            </a:schemeClr>
          </a:solidFill>
          <a:ln w="19050">
            <a:solidFill>
              <a:schemeClr val="accent1">
                <a:lumMod val="75000"/>
              </a:schemeClr>
            </a:solidFill>
          </a:ln>
        </p:spPr>
        <p:txBody>
          <a:bodyPr/>
          <a:lstStyle/>
          <a:p>
            <a:pPr marL="342900" lvl="0" indent="-342900">
              <a:spcBef>
                <a:spcPct val="20000"/>
              </a:spcBef>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Intake </a:t>
            </a:r>
            <a:r>
              <a:rPr lang="en-US" sz="2400" dirty="0" smtClean="0">
                <a:solidFill>
                  <a:schemeClr val="bg1"/>
                </a:solidFill>
              </a:rPr>
              <a:t>R&amp;D Finance route      € 2.000</a:t>
            </a:r>
          </a:p>
          <a:p>
            <a:pPr marL="342900" lvl="0" indent="-342900">
              <a:spcBef>
                <a:spcPct val="20000"/>
              </a:spcBef>
            </a:pPr>
            <a:endParaRPr kumimoji="0" lang="en-US" sz="1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chemeClr val="bg1"/>
                </a:solidFill>
              </a:rPr>
              <a:t>UN Loan Scheme request    € 20.000</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1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chemeClr val="bg1"/>
                </a:solidFill>
              </a:rPr>
              <a:t>PDD R&amp;D Support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t>
            </a:r>
            <a:r>
              <a:rPr lang="en-US" sz="2400" dirty="0" smtClean="0">
                <a:solidFill>
                  <a:schemeClr val="bg1"/>
                </a:solidFill>
              </a:rPr>
              <a:t>20</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.000</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chemeClr val="bg1"/>
                </a:solidFill>
              </a:rPr>
              <a:t>PDD Approved Loan + </a:t>
            </a:r>
            <a:br>
              <a:rPr lang="en-US" sz="2400" dirty="0" smtClean="0">
                <a:solidFill>
                  <a:schemeClr val="bg1"/>
                </a:solidFill>
              </a:rPr>
            </a:br>
            <a:r>
              <a:rPr lang="en-US" sz="2400" dirty="0" smtClean="0">
                <a:solidFill>
                  <a:schemeClr val="bg1"/>
                </a:solidFill>
              </a:rPr>
              <a:t>Investment support                   2%</a:t>
            </a:r>
          </a:p>
          <a:p>
            <a:pPr marL="342900" indent="-342900">
              <a:spcBef>
                <a:spcPct val="20000"/>
              </a:spcBef>
            </a:pPr>
            <a:endParaRPr lang="en-US" sz="1200" dirty="0" smtClean="0">
              <a:solidFill>
                <a:schemeClr val="bg1"/>
              </a:solidFill>
            </a:endParaRPr>
          </a:p>
          <a:p>
            <a:pPr marL="342900" indent="-342900">
              <a:spcBef>
                <a:spcPct val="20000"/>
              </a:spcBef>
            </a:pPr>
            <a:r>
              <a:rPr lang="en-US" sz="2400" dirty="0" smtClean="0">
                <a:solidFill>
                  <a:schemeClr val="bg1"/>
                </a:solidFill>
              </a:rPr>
              <a:t>PDD not-Approved Loan + </a:t>
            </a:r>
            <a:br>
              <a:rPr lang="en-US" sz="2400" dirty="0" smtClean="0">
                <a:solidFill>
                  <a:schemeClr val="bg1"/>
                </a:solidFill>
              </a:rPr>
            </a:br>
            <a:r>
              <a:rPr lang="en-US" sz="2400" dirty="0" smtClean="0">
                <a:solidFill>
                  <a:schemeClr val="bg1"/>
                </a:solidFill>
              </a:rPr>
              <a:t>Investment support       Cost + 3%</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Rechthoek 8"/>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10" name="Afbeelding 9"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rapezium 48"/>
          <p:cNvSpPr/>
          <p:nvPr/>
        </p:nvSpPr>
        <p:spPr>
          <a:xfrm>
            <a:off x="4283968" y="5373216"/>
            <a:ext cx="2232248" cy="1484784"/>
          </a:xfrm>
          <a:prstGeom prst="trapezoid">
            <a:avLst>
              <a:gd name="adj" fmla="val 1693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xplosie 1 47"/>
          <p:cNvSpPr/>
          <p:nvPr/>
        </p:nvSpPr>
        <p:spPr>
          <a:xfrm flipV="1">
            <a:off x="4427984" y="3861048"/>
            <a:ext cx="2160240" cy="5544616"/>
          </a:xfrm>
          <a:prstGeom prst="irregularSeal1">
            <a:avLst/>
          </a:prstGeom>
          <a:gradFill flip="none" rotWithShape="1">
            <a:gsLst>
              <a:gs pos="42000">
                <a:srgbClr val="FFF200">
                  <a:alpha val="96000"/>
                </a:srgbClr>
              </a:gs>
              <a:gs pos="63000">
                <a:srgbClr val="FF7A00"/>
              </a:gs>
              <a:gs pos="59000">
                <a:srgbClr val="FF03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e 1 46"/>
          <p:cNvSpPr/>
          <p:nvPr/>
        </p:nvSpPr>
        <p:spPr>
          <a:xfrm>
            <a:off x="5004048" y="5517232"/>
            <a:ext cx="792088" cy="1440160"/>
          </a:xfrm>
          <a:prstGeom prst="irregularSeal1">
            <a:avLst/>
          </a:prstGeom>
          <a:gradFill flip="none" rotWithShape="1">
            <a:gsLst>
              <a:gs pos="42000">
                <a:srgbClr val="FFF200">
                  <a:alpha val="96000"/>
                </a:srgbClr>
              </a:gs>
              <a:gs pos="63000">
                <a:srgbClr val="FF7A00"/>
              </a:gs>
              <a:gs pos="59000">
                <a:srgbClr val="FF03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e 1 45"/>
          <p:cNvSpPr/>
          <p:nvPr/>
        </p:nvSpPr>
        <p:spPr>
          <a:xfrm flipV="1">
            <a:off x="4283968" y="5517232"/>
            <a:ext cx="792088" cy="1440160"/>
          </a:xfrm>
          <a:prstGeom prst="irregularSeal1">
            <a:avLst/>
          </a:prstGeom>
          <a:gradFill flip="none" rotWithShape="1">
            <a:gsLst>
              <a:gs pos="42000">
                <a:srgbClr val="FFF200">
                  <a:alpha val="96000"/>
                </a:srgbClr>
              </a:gs>
              <a:gs pos="63000">
                <a:srgbClr val="FF7A00"/>
              </a:gs>
              <a:gs pos="59000">
                <a:srgbClr val="FF03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e 1 44"/>
          <p:cNvSpPr/>
          <p:nvPr/>
        </p:nvSpPr>
        <p:spPr>
          <a:xfrm flipH="1" flipV="1">
            <a:off x="5652120" y="5517232"/>
            <a:ext cx="792088" cy="1440160"/>
          </a:xfrm>
          <a:prstGeom prst="irregularSeal1">
            <a:avLst/>
          </a:prstGeom>
          <a:gradFill flip="none" rotWithShape="1">
            <a:gsLst>
              <a:gs pos="42000">
                <a:srgbClr val="FFF200">
                  <a:alpha val="96000"/>
                </a:srgbClr>
              </a:gs>
              <a:gs pos="63000">
                <a:srgbClr val="FF7A00"/>
              </a:gs>
              <a:gs pos="59000">
                <a:srgbClr val="FF03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kstvak 41"/>
          <p:cNvSpPr txBox="1"/>
          <p:nvPr/>
        </p:nvSpPr>
        <p:spPr>
          <a:xfrm>
            <a:off x="5569538" y="5498068"/>
            <a:ext cx="370614" cy="523220"/>
          </a:xfrm>
          <a:prstGeom prst="rect">
            <a:avLst/>
          </a:prstGeom>
          <a:noFill/>
        </p:spPr>
        <p:txBody>
          <a:bodyPr wrap="none" rtlCol="0">
            <a:spAutoFit/>
          </a:bodyPr>
          <a:lstStyle/>
          <a:p>
            <a:r>
              <a:rPr lang="en-US" sz="2800" dirty="0" smtClean="0">
                <a:solidFill>
                  <a:schemeClr val="accent1">
                    <a:lumMod val="75000"/>
                  </a:schemeClr>
                </a:solidFill>
              </a:rPr>
              <a:t>P</a:t>
            </a:r>
            <a:endParaRPr lang="en-US" sz="2800" dirty="0">
              <a:solidFill>
                <a:schemeClr val="accent1">
                  <a:lumMod val="75000"/>
                </a:schemeClr>
              </a:solidFill>
            </a:endParaRPr>
          </a:p>
        </p:txBody>
      </p:sp>
      <p:sp>
        <p:nvSpPr>
          <p:cNvPr id="3" name="Tijdelijke aanduiding voor tekst 2"/>
          <p:cNvSpPr>
            <a:spLocks noGrp="1"/>
          </p:cNvSpPr>
          <p:nvPr>
            <p:ph type="body" idx="1"/>
          </p:nvPr>
        </p:nvSpPr>
        <p:spPr>
          <a:xfrm>
            <a:off x="457200" y="1268760"/>
            <a:ext cx="4040188" cy="639762"/>
          </a:xfrm>
        </p:spPr>
        <p:txBody>
          <a:bodyPr/>
          <a:lstStyle/>
          <a:p>
            <a:r>
              <a:rPr lang="en-US" dirty="0" smtClean="0">
                <a:solidFill>
                  <a:schemeClr val="accent1">
                    <a:lumMod val="75000"/>
                  </a:schemeClr>
                </a:solidFill>
              </a:rPr>
              <a:t>The project rocket</a:t>
            </a:r>
            <a:endParaRPr lang="en-US" dirty="0">
              <a:solidFill>
                <a:schemeClr val="accent1">
                  <a:lumMod val="75000"/>
                </a:schemeClr>
              </a:solidFill>
            </a:endParaRPr>
          </a:p>
        </p:txBody>
      </p:sp>
      <p:sp>
        <p:nvSpPr>
          <p:cNvPr id="4" name="Tijdelijke aanduiding voor inhoud 3"/>
          <p:cNvSpPr>
            <a:spLocks noGrp="1"/>
          </p:cNvSpPr>
          <p:nvPr>
            <p:ph sz="half" idx="2"/>
          </p:nvPr>
        </p:nvSpPr>
        <p:spPr>
          <a:xfrm>
            <a:off x="457200" y="1988840"/>
            <a:ext cx="4040188" cy="3951288"/>
          </a:xfrm>
        </p:spPr>
        <p:txBody>
          <a:bodyPr>
            <a:normAutofit fontScale="92500" lnSpcReduction="10000"/>
          </a:bodyPr>
          <a:lstStyle/>
          <a:p>
            <a:r>
              <a:rPr lang="en-US" sz="2000" dirty="0" smtClean="0">
                <a:solidFill>
                  <a:schemeClr val="accent1">
                    <a:lumMod val="75000"/>
                  </a:schemeClr>
                </a:solidFill>
              </a:rPr>
              <a:t>Strategy - S</a:t>
            </a:r>
          </a:p>
          <a:p>
            <a:r>
              <a:rPr lang="en-US" sz="2000" dirty="0" smtClean="0">
                <a:solidFill>
                  <a:schemeClr val="accent1">
                    <a:lumMod val="75000"/>
                  </a:schemeClr>
                </a:solidFill>
              </a:rPr>
              <a:t>Knowledge &amp; Learning growth - K</a:t>
            </a:r>
          </a:p>
          <a:p>
            <a:r>
              <a:rPr lang="en-US" sz="2000" dirty="0" smtClean="0">
                <a:solidFill>
                  <a:schemeClr val="accent1">
                    <a:lumMod val="75000"/>
                  </a:schemeClr>
                </a:solidFill>
              </a:rPr>
              <a:t>Marketing and sales - M</a:t>
            </a:r>
          </a:p>
          <a:p>
            <a:r>
              <a:rPr lang="en-US" sz="2000" dirty="0" smtClean="0">
                <a:solidFill>
                  <a:schemeClr val="accent1">
                    <a:lumMod val="75000"/>
                  </a:schemeClr>
                </a:solidFill>
              </a:rPr>
              <a:t>Product logistics - P</a:t>
            </a:r>
          </a:p>
          <a:p>
            <a:r>
              <a:rPr lang="en-US" sz="2000" dirty="0" smtClean="0">
                <a:solidFill>
                  <a:schemeClr val="accent1">
                    <a:lumMod val="75000"/>
                  </a:schemeClr>
                </a:solidFill>
              </a:rPr>
              <a:t>Values &amp; finance - V</a:t>
            </a:r>
          </a:p>
          <a:p>
            <a:r>
              <a:rPr lang="en-US" sz="2000" dirty="0" smtClean="0">
                <a:solidFill>
                  <a:schemeClr val="accent1">
                    <a:lumMod val="75000"/>
                  </a:schemeClr>
                </a:solidFill>
              </a:rPr>
              <a:t>Loan Scheme - LS</a:t>
            </a:r>
          </a:p>
          <a:p>
            <a:r>
              <a:rPr lang="en-US" sz="2000" dirty="0" smtClean="0">
                <a:solidFill>
                  <a:schemeClr val="accent1">
                    <a:lumMod val="75000"/>
                  </a:schemeClr>
                </a:solidFill>
              </a:rPr>
              <a:t>Project design - PDD</a:t>
            </a:r>
          </a:p>
          <a:p>
            <a:r>
              <a:rPr lang="en-US" sz="2000" dirty="0" smtClean="0">
                <a:solidFill>
                  <a:schemeClr val="accent1">
                    <a:lumMod val="75000"/>
                  </a:schemeClr>
                </a:solidFill>
              </a:rPr>
              <a:t>Consultant - UNFCCC LS</a:t>
            </a:r>
          </a:p>
          <a:p>
            <a:r>
              <a:rPr lang="en-US" sz="2000" dirty="0" smtClean="0">
                <a:solidFill>
                  <a:schemeClr val="accent1">
                    <a:lumMod val="75000"/>
                  </a:schemeClr>
                </a:solidFill>
              </a:rPr>
              <a:t>DOE - UNFCCC PDD Validator</a:t>
            </a:r>
          </a:p>
          <a:p>
            <a:r>
              <a:rPr lang="en-US" sz="2000" dirty="0" smtClean="0">
                <a:solidFill>
                  <a:schemeClr val="accent1">
                    <a:lumMod val="75000"/>
                  </a:schemeClr>
                </a:solidFill>
              </a:rPr>
              <a:t>EB - UNFCCC Executive Board</a:t>
            </a:r>
          </a:p>
          <a:p>
            <a:r>
              <a:rPr lang="en-US" sz="2000" dirty="0" smtClean="0">
                <a:solidFill>
                  <a:schemeClr val="accent1">
                    <a:lumMod val="75000"/>
                  </a:schemeClr>
                </a:solidFill>
              </a:rPr>
              <a:t>I - In the money, Finance &amp;</a:t>
            </a:r>
          </a:p>
          <a:p>
            <a:pPr>
              <a:buNone/>
            </a:pPr>
            <a:r>
              <a:rPr lang="en-US" sz="2000" dirty="0" smtClean="0">
                <a:solidFill>
                  <a:schemeClr val="accent1">
                    <a:lumMod val="75000"/>
                  </a:schemeClr>
                </a:solidFill>
              </a:rPr>
              <a:t>           Investment for project realization</a:t>
            </a:r>
          </a:p>
        </p:txBody>
      </p:sp>
      <p:sp>
        <p:nvSpPr>
          <p:cNvPr id="7" name="Tijdelijke aanduiding voor voettekst 6"/>
          <p:cNvSpPr>
            <a:spLocks noGrp="1"/>
          </p:cNvSpPr>
          <p:nvPr>
            <p:ph type="ftr" sz="quarter" idx="11"/>
          </p:nvPr>
        </p:nvSpPr>
        <p:spPr/>
        <p:txBody>
          <a:bodyPr/>
          <a:lstStyle/>
          <a:p>
            <a:r>
              <a:rPr lang="en-US" dirty="0" smtClean="0"/>
              <a:t>(c) WSF - EVE - 2013, MAY 03</a:t>
            </a:r>
            <a:endParaRPr lang="en-US" dirty="0"/>
          </a:p>
        </p:txBody>
      </p:sp>
      <p:sp>
        <p:nvSpPr>
          <p:cNvPr id="8" name="Tijdelijke aanduiding voor dianummer 7"/>
          <p:cNvSpPr>
            <a:spLocks noGrp="1"/>
          </p:cNvSpPr>
          <p:nvPr>
            <p:ph type="sldNum" sz="quarter" idx="12"/>
          </p:nvPr>
        </p:nvSpPr>
        <p:spPr/>
        <p:txBody>
          <a:bodyPr/>
          <a:lstStyle/>
          <a:p>
            <a:fld id="{6090C058-0E8A-4EA9-B9AA-092D3929DF75}" type="slidenum">
              <a:rPr lang="en-US" smtClean="0"/>
              <a:pPr/>
              <a:t>37</a:t>
            </a:fld>
            <a:endParaRPr lang="en-US"/>
          </a:p>
        </p:txBody>
      </p:sp>
      <p:sp>
        <p:nvSpPr>
          <p:cNvPr id="9" name="Titel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WSF</a:t>
            </a:r>
          </a:p>
          <a:p>
            <a:pPr lvl="0" algn="ctr">
              <a:spcBef>
                <a:spcPct val="0"/>
              </a:spcBef>
              <a:defRPr/>
            </a:pPr>
            <a:r>
              <a:rPr lang="en-US" sz="2800" dirty="0" smtClean="0">
                <a:solidFill>
                  <a:schemeClr val="accent6">
                    <a:lumMod val="75000"/>
                  </a:schemeClr>
                </a:solidFill>
                <a:latin typeface="+mj-lt"/>
                <a:ea typeface="+mj-ea"/>
                <a:cs typeface="+mj-cs"/>
              </a:rPr>
              <a:t>CDM PRODUCT LINE</a:t>
            </a:r>
            <a:endParaRPr kumimoji="0" lang="en-US" sz="2800" b="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sp>
        <p:nvSpPr>
          <p:cNvPr id="15" name="Gelijkbenige driehoek 14"/>
          <p:cNvSpPr/>
          <p:nvPr/>
        </p:nvSpPr>
        <p:spPr>
          <a:xfrm>
            <a:off x="4932040" y="1340768"/>
            <a:ext cx="900000"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hoek 17"/>
          <p:cNvSpPr/>
          <p:nvPr/>
        </p:nvSpPr>
        <p:spPr>
          <a:xfrm>
            <a:off x="4932000" y="2060848"/>
            <a:ext cx="9000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ium 19"/>
          <p:cNvSpPr/>
          <p:nvPr/>
        </p:nvSpPr>
        <p:spPr>
          <a:xfrm>
            <a:off x="4590000" y="3356992"/>
            <a:ext cx="1584176" cy="2088232"/>
          </a:xfrm>
          <a:prstGeom prst="trapezoid">
            <a:avLst>
              <a:gd name="adj" fmla="val 21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ium 20"/>
          <p:cNvSpPr/>
          <p:nvPr/>
        </p:nvSpPr>
        <p:spPr>
          <a:xfrm>
            <a:off x="4427984" y="4797152"/>
            <a:ext cx="576064" cy="122413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ium 21"/>
          <p:cNvSpPr/>
          <p:nvPr/>
        </p:nvSpPr>
        <p:spPr>
          <a:xfrm>
            <a:off x="5796136" y="4797152"/>
            <a:ext cx="576064" cy="122413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ium 22"/>
          <p:cNvSpPr/>
          <p:nvPr/>
        </p:nvSpPr>
        <p:spPr>
          <a:xfrm>
            <a:off x="5112000" y="4797152"/>
            <a:ext cx="576064" cy="122413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kstvak 23"/>
          <p:cNvSpPr txBox="1"/>
          <p:nvPr/>
        </p:nvSpPr>
        <p:spPr>
          <a:xfrm>
            <a:off x="4968000" y="2276872"/>
            <a:ext cx="813043" cy="523220"/>
          </a:xfrm>
          <a:prstGeom prst="rect">
            <a:avLst/>
          </a:prstGeom>
          <a:noFill/>
        </p:spPr>
        <p:txBody>
          <a:bodyPr wrap="none" rtlCol="0">
            <a:spAutoFit/>
          </a:bodyPr>
          <a:lstStyle/>
          <a:p>
            <a:r>
              <a:rPr lang="en-US" sz="2800" dirty="0" smtClean="0">
                <a:solidFill>
                  <a:schemeClr val="bg1"/>
                </a:solidFill>
              </a:rPr>
              <a:t>PDD</a:t>
            </a:r>
            <a:endParaRPr lang="en-US" sz="2800" dirty="0">
              <a:solidFill>
                <a:schemeClr val="bg1"/>
              </a:solidFill>
            </a:endParaRPr>
          </a:p>
        </p:txBody>
      </p:sp>
      <p:sp>
        <p:nvSpPr>
          <p:cNvPr id="25" name="Tekstvak 24"/>
          <p:cNvSpPr txBox="1"/>
          <p:nvPr/>
        </p:nvSpPr>
        <p:spPr>
          <a:xfrm>
            <a:off x="5148064" y="3717032"/>
            <a:ext cx="500458" cy="523220"/>
          </a:xfrm>
          <a:prstGeom prst="rect">
            <a:avLst/>
          </a:prstGeom>
          <a:noFill/>
        </p:spPr>
        <p:txBody>
          <a:bodyPr wrap="none" rtlCol="0">
            <a:spAutoFit/>
          </a:bodyPr>
          <a:lstStyle/>
          <a:p>
            <a:r>
              <a:rPr lang="en-US" sz="2800" dirty="0" smtClean="0">
                <a:solidFill>
                  <a:schemeClr val="bg1"/>
                </a:solidFill>
              </a:rPr>
              <a:t>LS</a:t>
            </a:r>
            <a:endParaRPr lang="en-US" sz="2800" dirty="0">
              <a:solidFill>
                <a:schemeClr val="bg1"/>
              </a:solidFill>
            </a:endParaRPr>
          </a:p>
        </p:txBody>
      </p:sp>
      <p:sp>
        <p:nvSpPr>
          <p:cNvPr id="26" name="Tekstvak 25"/>
          <p:cNvSpPr txBox="1"/>
          <p:nvPr/>
        </p:nvSpPr>
        <p:spPr>
          <a:xfrm>
            <a:off x="5256000" y="1512000"/>
            <a:ext cx="274434" cy="523220"/>
          </a:xfrm>
          <a:prstGeom prst="rect">
            <a:avLst/>
          </a:prstGeom>
          <a:noFill/>
        </p:spPr>
        <p:txBody>
          <a:bodyPr wrap="none" rtlCol="0">
            <a:spAutoFit/>
          </a:bodyPr>
          <a:lstStyle/>
          <a:p>
            <a:r>
              <a:rPr lang="en-US" sz="2800" dirty="0" smtClean="0">
                <a:solidFill>
                  <a:schemeClr val="bg1"/>
                </a:solidFill>
              </a:rPr>
              <a:t>I</a:t>
            </a:r>
            <a:endParaRPr lang="en-US" sz="2800" dirty="0">
              <a:solidFill>
                <a:schemeClr val="bg1"/>
              </a:solidFill>
            </a:endParaRPr>
          </a:p>
        </p:txBody>
      </p:sp>
      <p:sp>
        <p:nvSpPr>
          <p:cNvPr id="28" name="Tekstvak 27"/>
          <p:cNvSpPr txBox="1"/>
          <p:nvPr/>
        </p:nvSpPr>
        <p:spPr>
          <a:xfrm>
            <a:off x="5904000" y="5498068"/>
            <a:ext cx="388248" cy="523220"/>
          </a:xfrm>
          <a:prstGeom prst="rect">
            <a:avLst/>
          </a:prstGeom>
          <a:noFill/>
        </p:spPr>
        <p:txBody>
          <a:bodyPr wrap="none" rtlCol="0">
            <a:spAutoFit/>
          </a:bodyPr>
          <a:lstStyle/>
          <a:p>
            <a:r>
              <a:rPr lang="en-US" sz="2800" dirty="0" smtClean="0">
                <a:solidFill>
                  <a:schemeClr val="bg1"/>
                </a:solidFill>
              </a:rPr>
              <a:t>V</a:t>
            </a:r>
            <a:endParaRPr lang="en-US" sz="2800" dirty="0">
              <a:solidFill>
                <a:schemeClr val="bg1"/>
              </a:solidFill>
            </a:endParaRPr>
          </a:p>
        </p:txBody>
      </p:sp>
      <p:sp>
        <p:nvSpPr>
          <p:cNvPr id="29" name="Tekstvak 28"/>
          <p:cNvSpPr txBox="1"/>
          <p:nvPr/>
        </p:nvSpPr>
        <p:spPr>
          <a:xfrm>
            <a:off x="5220000" y="5498068"/>
            <a:ext cx="370614" cy="523220"/>
          </a:xfrm>
          <a:prstGeom prst="rect">
            <a:avLst/>
          </a:prstGeom>
          <a:noFill/>
        </p:spPr>
        <p:txBody>
          <a:bodyPr wrap="none" rtlCol="0">
            <a:spAutoFit/>
          </a:bodyPr>
          <a:lstStyle/>
          <a:p>
            <a:r>
              <a:rPr lang="en-US" sz="2800" dirty="0" smtClean="0">
                <a:solidFill>
                  <a:schemeClr val="bg1"/>
                </a:solidFill>
              </a:rPr>
              <a:t>K</a:t>
            </a:r>
            <a:endParaRPr lang="en-US" sz="2800" dirty="0">
              <a:solidFill>
                <a:schemeClr val="bg1"/>
              </a:solidFill>
            </a:endParaRPr>
          </a:p>
        </p:txBody>
      </p:sp>
      <p:sp>
        <p:nvSpPr>
          <p:cNvPr id="30" name="Tekstvak 29"/>
          <p:cNvSpPr txBox="1"/>
          <p:nvPr/>
        </p:nvSpPr>
        <p:spPr>
          <a:xfrm>
            <a:off x="4499992" y="5517232"/>
            <a:ext cx="492443" cy="523220"/>
          </a:xfrm>
          <a:prstGeom prst="rect">
            <a:avLst/>
          </a:prstGeom>
          <a:noFill/>
        </p:spPr>
        <p:txBody>
          <a:bodyPr wrap="none" rtlCol="0">
            <a:spAutoFit/>
          </a:bodyPr>
          <a:lstStyle/>
          <a:p>
            <a:r>
              <a:rPr lang="en-US" sz="2800" dirty="0" smtClean="0">
                <a:solidFill>
                  <a:schemeClr val="bg1"/>
                </a:solidFill>
              </a:rPr>
              <a:t>M</a:t>
            </a:r>
            <a:endParaRPr lang="en-US" sz="2800" dirty="0">
              <a:solidFill>
                <a:schemeClr val="bg1"/>
              </a:solidFill>
            </a:endParaRPr>
          </a:p>
        </p:txBody>
      </p:sp>
      <p:sp>
        <p:nvSpPr>
          <p:cNvPr id="31" name="Tekstvak 30"/>
          <p:cNvSpPr txBox="1"/>
          <p:nvPr/>
        </p:nvSpPr>
        <p:spPr>
          <a:xfrm>
            <a:off x="5220000" y="5949280"/>
            <a:ext cx="349776" cy="523220"/>
          </a:xfrm>
          <a:prstGeom prst="rect">
            <a:avLst/>
          </a:prstGeom>
          <a:noFill/>
        </p:spPr>
        <p:txBody>
          <a:bodyPr wrap="none" rtlCol="0">
            <a:spAutoFit/>
          </a:bodyPr>
          <a:lstStyle/>
          <a:p>
            <a:r>
              <a:rPr lang="en-US" sz="2800" dirty="0" smtClean="0">
                <a:solidFill>
                  <a:schemeClr val="accent1">
                    <a:lumMod val="75000"/>
                  </a:schemeClr>
                </a:solidFill>
              </a:rPr>
              <a:t>S</a:t>
            </a:r>
            <a:endParaRPr lang="en-US" sz="2800" dirty="0">
              <a:solidFill>
                <a:schemeClr val="accent1">
                  <a:lumMod val="75000"/>
                </a:schemeClr>
              </a:solidFill>
            </a:endParaRPr>
          </a:p>
        </p:txBody>
      </p:sp>
      <p:sp>
        <p:nvSpPr>
          <p:cNvPr id="32" name="Tekstvak 31"/>
          <p:cNvSpPr txBox="1"/>
          <p:nvPr/>
        </p:nvSpPr>
        <p:spPr>
          <a:xfrm>
            <a:off x="6732240" y="3429000"/>
            <a:ext cx="1427570" cy="1754326"/>
          </a:xfrm>
          <a:prstGeom prst="rect">
            <a:avLst/>
          </a:prstGeom>
          <a:noFill/>
        </p:spPr>
        <p:txBody>
          <a:bodyPr wrap="none" rtlCol="0">
            <a:spAutoFit/>
          </a:bodyPr>
          <a:lstStyle/>
          <a:p>
            <a:r>
              <a:rPr lang="en-US" dirty="0" smtClean="0">
                <a:solidFill>
                  <a:schemeClr val="accent1">
                    <a:lumMod val="75000"/>
                  </a:schemeClr>
                </a:solidFill>
              </a:rPr>
              <a:t>INVESTANCIA</a:t>
            </a:r>
          </a:p>
          <a:p>
            <a:r>
              <a:rPr lang="en-US" dirty="0" smtClean="0">
                <a:solidFill>
                  <a:schemeClr val="accent1">
                    <a:lumMod val="75000"/>
                  </a:schemeClr>
                </a:solidFill>
              </a:rPr>
              <a:t>SIX</a:t>
            </a:r>
          </a:p>
          <a:p>
            <a:r>
              <a:rPr lang="en-US" dirty="0" smtClean="0">
                <a:solidFill>
                  <a:schemeClr val="accent1">
                    <a:lumMod val="75000"/>
                  </a:schemeClr>
                </a:solidFill>
              </a:rPr>
              <a:t>POLYKARPIA</a:t>
            </a:r>
          </a:p>
          <a:p>
            <a:r>
              <a:rPr lang="en-US" dirty="0" smtClean="0">
                <a:solidFill>
                  <a:schemeClr val="accent1">
                    <a:lumMod val="75000"/>
                  </a:schemeClr>
                </a:solidFill>
              </a:rPr>
              <a:t>SIP</a:t>
            </a:r>
          </a:p>
          <a:p>
            <a:r>
              <a:rPr lang="en-US" dirty="0" smtClean="0">
                <a:solidFill>
                  <a:schemeClr val="accent1">
                    <a:lumMod val="75000"/>
                  </a:schemeClr>
                </a:solidFill>
              </a:rPr>
              <a:t>SFF</a:t>
            </a:r>
          </a:p>
          <a:p>
            <a:r>
              <a:rPr lang="en-US" dirty="0" smtClean="0">
                <a:solidFill>
                  <a:schemeClr val="accent1">
                    <a:lumMod val="75000"/>
                  </a:schemeClr>
                </a:solidFill>
              </a:rPr>
              <a:t>NORNED</a:t>
            </a:r>
            <a:endParaRPr lang="en-US" dirty="0">
              <a:solidFill>
                <a:schemeClr val="accent1">
                  <a:lumMod val="75000"/>
                </a:schemeClr>
              </a:solidFill>
            </a:endParaRPr>
          </a:p>
        </p:txBody>
      </p:sp>
      <p:sp>
        <p:nvSpPr>
          <p:cNvPr id="33" name="Rechthoek 32"/>
          <p:cNvSpPr/>
          <p:nvPr/>
        </p:nvSpPr>
        <p:spPr>
          <a:xfrm>
            <a:off x="6732240" y="2276872"/>
            <a:ext cx="1489382" cy="369332"/>
          </a:xfrm>
          <a:prstGeom prst="rect">
            <a:avLst/>
          </a:prstGeom>
        </p:spPr>
        <p:txBody>
          <a:bodyPr wrap="none">
            <a:spAutoFit/>
          </a:bodyPr>
          <a:lstStyle/>
          <a:p>
            <a:r>
              <a:rPr lang="en-US" dirty="0" smtClean="0">
                <a:solidFill>
                  <a:schemeClr val="accent1">
                    <a:lumMod val="75000"/>
                  </a:schemeClr>
                </a:solidFill>
              </a:rPr>
              <a:t>MULTI WASTE</a:t>
            </a:r>
            <a:endParaRPr lang="en-US" dirty="0"/>
          </a:p>
        </p:txBody>
      </p:sp>
      <p:sp>
        <p:nvSpPr>
          <p:cNvPr id="34" name="Rechthoek 33"/>
          <p:cNvSpPr/>
          <p:nvPr/>
        </p:nvSpPr>
        <p:spPr>
          <a:xfrm>
            <a:off x="6732240" y="5469031"/>
            <a:ext cx="1252202" cy="1200329"/>
          </a:xfrm>
          <a:prstGeom prst="rect">
            <a:avLst/>
          </a:prstGeom>
        </p:spPr>
        <p:txBody>
          <a:bodyPr wrap="none">
            <a:spAutoFit/>
          </a:bodyPr>
          <a:lstStyle/>
          <a:p>
            <a:r>
              <a:rPr lang="en-US" dirty="0" smtClean="0">
                <a:solidFill>
                  <a:schemeClr val="accent1">
                    <a:lumMod val="75000"/>
                  </a:schemeClr>
                </a:solidFill>
              </a:rPr>
              <a:t>AGRITERRA</a:t>
            </a:r>
          </a:p>
          <a:p>
            <a:r>
              <a:rPr lang="en-US" dirty="0" smtClean="0">
                <a:solidFill>
                  <a:schemeClr val="accent1">
                    <a:lumMod val="75000"/>
                  </a:schemeClr>
                </a:solidFill>
              </a:rPr>
              <a:t>JOHN LIU</a:t>
            </a:r>
          </a:p>
          <a:p>
            <a:r>
              <a:rPr lang="en-US" dirty="0" smtClean="0">
                <a:solidFill>
                  <a:schemeClr val="accent1">
                    <a:lumMod val="75000"/>
                  </a:schemeClr>
                </a:solidFill>
              </a:rPr>
              <a:t>ALAINNE</a:t>
            </a:r>
          </a:p>
          <a:p>
            <a:r>
              <a:rPr lang="en-US" dirty="0" err="1" smtClean="0">
                <a:solidFill>
                  <a:schemeClr val="accent1">
                    <a:lumMod val="75000"/>
                  </a:schemeClr>
                </a:solidFill>
              </a:rPr>
              <a:t>CoR</a:t>
            </a:r>
            <a:r>
              <a:rPr lang="en-US" dirty="0" smtClean="0">
                <a:solidFill>
                  <a:schemeClr val="accent1">
                    <a:lumMod val="75000"/>
                  </a:schemeClr>
                </a:solidFill>
              </a:rPr>
              <a:t>, CDH</a:t>
            </a:r>
            <a:endParaRPr lang="en-US" dirty="0"/>
          </a:p>
        </p:txBody>
      </p:sp>
      <p:sp>
        <p:nvSpPr>
          <p:cNvPr id="35" name="Rechthoek 34"/>
          <p:cNvSpPr/>
          <p:nvPr/>
        </p:nvSpPr>
        <p:spPr>
          <a:xfrm>
            <a:off x="6732240" y="1268760"/>
            <a:ext cx="1542858" cy="646331"/>
          </a:xfrm>
          <a:prstGeom prst="rect">
            <a:avLst/>
          </a:prstGeom>
        </p:spPr>
        <p:txBody>
          <a:bodyPr wrap="none">
            <a:spAutoFit/>
          </a:bodyPr>
          <a:lstStyle/>
          <a:p>
            <a:r>
              <a:rPr lang="en-US" dirty="0" smtClean="0">
                <a:solidFill>
                  <a:schemeClr val="accent1">
                    <a:lumMod val="75000"/>
                  </a:schemeClr>
                </a:solidFill>
              </a:rPr>
              <a:t>BY ERM, SUEZ,</a:t>
            </a:r>
          </a:p>
          <a:p>
            <a:r>
              <a:rPr lang="en-US" dirty="0" smtClean="0">
                <a:solidFill>
                  <a:schemeClr val="accent1">
                    <a:lumMod val="75000"/>
                  </a:schemeClr>
                </a:solidFill>
              </a:rPr>
              <a:t>JPM,  BGP, …</a:t>
            </a:r>
            <a:endParaRPr lang="en-US" dirty="0"/>
          </a:p>
        </p:txBody>
      </p:sp>
      <p:sp>
        <p:nvSpPr>
          <p:cNvPr id="36" name="Rechthoek 35"/>
          <p:cNvSpPr/>
          <p:nvPr/>
        </p:nvSpPr>
        <p:spPr>
          <a:xfrm>
            <a:off x="5917975" y="3140968"/>
            <a:ext cx="3222357" cy="369332"/>
          </a:xfrm>
          <a:prstGeom prst="rect">
            <a:avLst/>
          </a:prstGeom>
        </p:spPr>
        <p:txBody>
          <a:bodyPr wrap="none">
            <a:spAutoFit/>
          </a:bodyPr>
          <a:lstStyle/>
          <a:p>
            <a:r>
              <a:rPr lang="en-US" b="1" dirty="0" smtClean="0">
                <a:solidFill>
                  <a:schemeClr val="accent6">
                    <a:lumMod val="75000"/>
                  </a:schemeClr>
                </a:solidFill>
              </a:rPr>
              <a:t>DOE                                  </a:t>
            </a:r>
            <a:r>
              <a:rPr lang="en-US" b="1" dirty="0" smtClean="0">
                <a:solidFill>
                  <a:schemeClr val="accent3">
                    <a:lumMod val="60000"/>
                    <a:lumOff val="40000"/>
                  </a:schemeClr>
                </a:solidFill>
                <a:hlinkClick r:id="rId2"/>
              </a:rPr>
              <a:t>ERM, … </a:t>
            </a:r>
            <a:endParaRPr lang="en-US" b="1" dirty="0">
              <a:solidFill>
                <a:schemeClr val="accent3">
                  <a:lumMod val="60000"/>
                  <a:lumOff val="40000"/>
                </a:schemeClr>
              </a:solidFill>
            </a:endParaRPr>
          </a:p>
        </p:txBody>
      </p:sp>
      <p:sp>
        <p:nvSpPr>
          <p:cNvPr id="37" name="Rechthoek 36"/>
          <p:cNvSpPr/>
          <p:nvPr/>
        </p:nvSpPr>
        <p:spPr>
          <a:xfrm>
            <a:off x="5873472" y="1835532"/>
            <a:ext cx="2948949" cy="369332"/>
          </a:xfrm>
          <a:prstGeom prst="rect">
            <a:avLst/>
          </a:prstGeom>
        </p:spPr>
        <p:txBody>
          <a:bodyPr wrap="none">
            <a:spAutoFit/>
          </a:bodyPr>
          <a:lstStyle/>
          <a:p>
            <a:r>
              <a:rPr lang="en-US" b="1" dirty="0" smtClean="0">
                <a:solidFill>
                  <a:schemeClr val="accent6">
                    <a:lumMod val="75000"/>
                  </a:schemeClr>
                </a:solidFill>
              </a:rPr>
              <a:t>EB                                      </a:t>
            </a:r>
            <a:r>
              <a:rPr lang="en-US" b="1" dirty="0" smtClean="0">
                <a:solidFill>
                  <a:schemeClr val="accent6">
                    <a:lumMod val="75000"/>
                  </a:schemeClr>
                </a:solidFill>
                <a:hlinkClick r:id="rId3"/>
              </a:rPr>
              <a:t>page</a:t>
            </a:r>
            <a:endParaRPr lang="en-US" b="1" dirty="0">
              <a:solidFill>
                <a:schemeClr val="accent6">
                  <a:lumMod val="75000"/>
                </a:schemeClr>
              </a:solidFill>
            </a:endParaRPr>
          </a:p>
        </p:txBody>
      </p:sp>
      <p:sp>
        <p:nvSpPr>
          <p:cNvPr id="38" name="Rechthoek 37"/>
          <p:cNvSpPr/>
          <p:nvPr/>
        </p:nvSpPr>
        <p:spPr>
          <a:xfrm>
            <a:off x="6285980" y="5147900"/>
            <a:ext cx="2740237" cy="369332"/>
          </a:xfrm>
          <a:prstGeom prst="rect">
            <a:avLst/>
          </a:prstGeom>
        </p:spPr>
        <p:txBody>
          <a:bodyPr wrap="none">
            <a:spAutoFit/>
          </a:bodyPr>
          <a:lstStyle/>
          <a:p>
            <a:r>
              <a:rPr lang="en-US" b="1" dirty="0" smtClean="0">
                <a:solidFill>
                  <a:schemeClr val="accent6">
                    <a:lumMod val="75000"/>
                  </a:schemeClr>
                </a:solidFill>
              </a:rPr>
              <a:t>CONSULTANT            </a:t>
            </a:r>
            <a:r>
              <a:rPr lang="en-US" b="1" dirty="0" smtClean="0">
                <a:solidFill>
                  <a:schemeClr val="accent3">
                    <a:lumMod val="50000"/>
                  </a:schemeClr>
                </a:solidFill>
                <a:hlinkClick r:id="rId4"/>
              </a:rPr>
              <a:t>GBP, …</a:t>
            </a:r>
            <a:endParaRPr lang="en-US" b="1" dirty="0">
              <a:solidFill>
                <a:schemeClr val="accent3">
                  <a:lumMod val="50000"/>
                </a:schemeClr>
              </a:solidFill>
            </a:endParaRPr>
          </a:p>
        </p:txBody>
      </p:sp>
      <p:sp>
        <p:nvSpPr>
          <p:cNvPr id="39" name="Rechthoek 38"/>
          <p:cNvSpPr/>
          <p:nvPr/>
        </p:nvSpPr>
        <p:spPr>
          <a:xfrm>
            <a:off x="3923928" y="5147900"/>
            <a:ext cx="545342" cy="369332"/>
          </a:xfrm>
          <a:prstGeom prst="rect">
            <a:avLst/>
          </a:prstGeom>
        </p:spPr>
        <p:txBody>
          <a:bodyPr wrap="none">
            <a:spAutoFit/>
          </a:bodyPr>
          <a:lstStyle/>
          <a:p>
            <a:r>
              <a:rPr lang="en-US" b="1" dirty="0" smtClean="0">
                <a:solidFill>
                  <a:schemeClr val="accent6">
                    <a:lumMod val="75000"/>
                  </a:schemeClr>
                </a:solidFill>
              </a:rPr>
              <a:t>20K</a:t>
            </a:r>
            <a:endParaRPr lang="en-US" b="1" dirty="0">
              <a:solidFill>
                <a:schemeClr val="accent6">
                  <a:lumMod val="75000"/>
                </a:schemeClr>
              </a:solidFill>
            </a:endParaRPr>
          </a:p>
        </p:txBody>
      </p:sp>
      <p:sp>
        <p:nvSpPr>
          <p:cNvPr id="40" name="Rechthoek 39"/>
          <p:cNvSpPr/>
          <p:nvPr/>
        </p:nvSpPr>
        <p:spPr>
          <a:xfrm>
            <a:off x="4076328" y="3140968"/>
            <a:ext cx="662361" cy="369332"/>
          </a:xfrm>
          <a:prstGeom prst="rect">
            <a:avLst/>
          </a:prstGeom>
        </p:spPr>
        <p:txBody>
          <a:bodyPr wrap="none">
            <a:spAutoFit/>
          </a:bodyPr>
          <a:lstStyle/>
          <a:p>
            <a:r>
              <a:rPr lang="en-US" b="1" dirty="0" smtClean="0">
                <a:solidFill>
                  <a:schemeClr val="accent6">
                    <a:lumMod val="75000"/>
                  </a:schemeClr>
                </a:solidFill>
              </a:rPr>
              <a:t>150K</a:t>
            </a:r>
            <a:endParaRPr lang="en-US" b="1" dirty="0">
              <a:solidFill>
                <a:schemeClr val="accent6">
                  <a:lumMod val="75000"/>
                </a:schemeClr>
              </a:solidFill>
            </a:endParaRPr>
          </a:p>
        </p:txBody>
      </p:sp>
      <p:sp>
        <p:nvSpPr>
          <p:cNvPr id="41" name="Rechthoek 40"/>
          <p:cNvSpPr/>
          <p:nvPr/>
        </p:nvSpPr>
        <p:spPr>
          <a:xfrm>
            <a:off x="3851920" y="1844824"/>
            <a:ext cx="947695" cy="369332"/>
          </a:xfrm>
          <a:prstGeom prst="rect">
            <a:avLst/>
          </a:prstGeom>
        </p:spPr>
        <p:txBody>
          <a:bodyPr wrap="none">
            <a:spAutoFit/>
          </a:bodyPr>
          <a:lstStyle/>
          <a:p>
            <a:r>
              <a:rPr lang="en-US" b="1" dirty="0" smtClean="0">
                <a:solidFill>
                  <a:schemeClr val="accent6">
                    <a:lumMod val="75000"/>
                  </a:schemeClr>
                </a:solidFill>
              </a:rPr>
              <a:t>+ 1000K</a:t>
            </a:r>
            <a:endParaRPr lang="en-US" b="1" dirty="0">
              <a:solidFill>
                <a:schemeClr val="accent6">
                  <a:lumMod val="75000"/>
                </a:schemeClr>
              </a:solidFill>
            </a:endParaRPr>
          </a:p>
        </p:txBody>
      </p:sp>
      <p:sp>
        <p:nvSpPr>
          <p:cNvPr id="43" name="Rechthoek 42"/>
          <p:cNvSpPr/>
          <p:nvPr/>
        </p:nvSpPr>
        <p:spPr>
          <a:xfrm>
            <a:off x="3779912" y="5795972"/>
            <a:ext cx="428322" cy="369332"/>
          </a:xfrm>
          <a:prstGeom prst="rect">
            <a:avLst/>
          </a:prstGeom>
        </p:spPr>
        <p:txBody>
          <a:bodyPr wrap="none">
            <a:spAutoFit/>
          </a:bodyPr>
          <a:lstStyle/>
          <a:p>
            <a:r>
              <a:rPr lang="en-US" b="1" dirty="0" smtClean="0">
                <a:solidFill>
                  <a:schemeClr val="accent6">
                    <a:lumMod val="75000"/>
                  </a:schemeClr>
                </a:solidFill>
              </a:rPr>
              <a:t>2K</a:t>
            </a:r>
            <a:endParaRPr lang="en-US" b="1" dirty="0">
              <a:solidFill>
                <a:schemeClr val="accent6">
                  <a:lumMod val="75000"/>
                </a:schemeClr>
              </a:solidFill>
            </a:endParaRPr>
          </a:p>
        </p:txBody>
      </p:sp>
      <p:sp>
        <p:nvSpPr>
          <p:cNvPr id="44" name="Vrije vorm 43"/>
          <p:cNvSpPr/>
          <p:nvPr/>
        </p:nvSpPr>
        <p:spPr>
          <a:xfrm>
            <a:off x="5066032" y="1700808"/>
            <a:ext cx="658096" cy="4464496"/>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WSF</a:t>
            </a:r>
          </a:p>
          <a:p>
            <a:pPr lvl="0" algn="ctr">
              <a:spcBef>
                <a:spcPct val="0"/>
              </a:spcBef>
              <a:defRPr/>
            </a:pPr>
            <a:r>
              <a:rPr lang="en-US" sz="2800" dirty="0" smtClean="0">
                <a:solidFill>
                  <a:schemeClr val="accent6">
                    <a:lumMod val="75000"/>
                  </a:schemeClr>
                </a:solidFill>
                <a:latin typeface="+mj-lt"/>
                <a:ea typeface="+mj-ea"/>
                <a:cs typeface="+mj-cs"/>
              </a:rPr>
              <a:t>CDM PRODUCT LINE</a:t>
            </a:r>
            <a:endParaRPr kumimoji="0" lang="en-US" sz="2800" b="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grpSp>
        <p:nvGrpSpPr>
          <p:cNvPr id="2" name="Groep 10"/>
          <p:cNvGrpSpPr/>
          <p:nvPr/>
        </p:nvGrpSpPr>
        <p:grpSpPr>
          <a:xfrm>
            <a:off x="755576" y="1484784"/>
            <a:ext cx="1944216" cy="4608512"/>
            <a:chOff x="5868144" y="1484784"/>
            <a:chExt cx="2664296" cy="4608512"/>
          </a:xfrm>
        </p:grpSpPr>
        <p:sp>
          <p:nvSpPr>
            <p:cNvPr id="18" name="Rechthoek 17"/>
            <p:cNvSpPr/>
            <p:nvPr/>
          </p:nvSpPr>
          <p:spPr>
            <a:xfrm>
              <a:off x="5868144" y="1484784"/>
              <a:ext cx="2664296"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 </a:t>
              </a:r>
            </a:p>
            <a:p>
              <a:pPr algn="ctr"/>
              <a:endParaRPr lang="en-US" dirty="0"/>
            </a:p>
            <a:p>
              <a:pPr algn="ctr"/>
              <a:r>
                <a:rPr lang="en-US" dirty="0" smtClean="0"/>
                <a:t>CONSORT </a:t>
              </a:r>
            </a:p>
            <a:p>
              <a:pPr algn="ctr"/>
              <a:endParaRPr lang="en-US" dirty="0"/>
            </a:p>
            <a:p>
              <a:pPr algn="ctr"/>
              <a:r>
                <a:rPr lang="en-US" dirty="0" smtClean="0"/>
                <a:t>OPTIMAL</a:t>
              </a:r>
            </a:p>
            <a:p>
              <a:pPr algn="ctr"/>
              <a:endParaRPr lang="en-US" dirty="0" smtClean="0"/>
            </a:p>
            <a:p>
              <a:pPr algn="ctr"/>
              <a:r>
                <a:rPr lang="en-US" sz="4800" dirty="0" smtClean="0"/>
                <a:t> CDM</a:t>
              </a:r>
              <a:endParaRPr lang="en-US" sz="4800" dirty="0"/>
            </a:p>
          </p:txBody>
        </p:sp>
        <p:sp>
          <p:nvSpPr>
            <p:cNvPr id="19" name="Vrije vorm 18"/>
            <p:cNvSpPr/>
            <p:nvPr/>
          </p:nvSpPr>
          <p:spPr>
            <a:xfrm>
              <a:off x="6766509"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sp>
        <p:nvSpPr>
          <p:cNvPr id="10" name="Tijdelijke aanduiding voor inhoud 2"/>
          <p:cNvSpPr txBox="1">
            <a:spLocks/>
          </p:cNvSpPr>
          <p:nvPr/>
        </p:nvSpPr>
        <p:spPr>
          <a:xfrm>
            <a:off x="3131840" y="1484784"/>
            <a:ext cx="4680520" cy="4525963"/>
          </a:xfrm>
          <a:prstGeom prst="rect">
            <a:avLst/>
          </a:prstGeom>
          <a:solidFill>
            <a:schemeClr val="tx2">
              <a:lumMod val="60000"/>
              <a:lumOff val="40000"/>
            </a:schemeClr>
          </a:solidFill>
          <a:ln w="19050">
            <a:solidFill>
              <a:schemeClr val="accent1">
                <a:lumMod val="75000"/>
              </a:schemeClr>
            </a:solidFill>
          </a:ln>
        </p:spPr>
        <p:txBody>
          <a:bodyPr/>
          <a:lstStyle/>
          <a:p>
            <a:pPr marL="342900" lvl="0" indent="-342900">
              <a:spcBef>
                <a:spcPct val="20000"/>
              </a:spcBef>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SURE PDD</a:t>
            </a:r>
            <a:r>
              <a:rPr kumimoji="0" lang="en-US" sz="2400" b="0" i="0" u="none" strike="noStrike" kern="1200" cap="none" spc="0" normalizeH="0" noProof="0" dirty="0" smtClean="0">
                <a:ln>
                  <a:noFill/>
                </a:ln>
                <a:solidFill>
                  <a:schemeClr val="bg1"/>
                </a:solidFill>
                <a:effectLst/>
                <a:uLnTx/>
                <a:uFillTx/>
                <a:latin typeface="+mn-lt"/>
                <a:ea typeface="+mn-ea"/>
                <a:cs typeface="+mn-cs"/>
              </a:rPr>
              <a:t> APPROVAL PROJECTS:</a:t>
            </a:r>
          </a:p>
          <a:p>
            <a:pPr marL="342900" lvl="0" indent="-342900">
              <a:spcBef>
                <a:spcPct val="20000"/>
              </a:spcBef>
            </a:pPr>
            <a:r>
              <a:rPr lang="en-US" sz="2400" dirty="0" smtClean="0">
                <a:solidFill>
                  <a:schemeClr val="bg1"/>
                </a:solidFill>
              </a:rPr>
              <a:t>Based on actual PDD registrations</a:t>
            </a:r>
          </a:p>
          <a:p>
            <a:pPr marL="342900" lvl="0" indent="-342900">
              <a:spcBef>
                <a:spcPct val="20000"/>
              </a:spcBef>
            </a:pPr>
            <a:endParaRPr lang="en-US" sz="2400" dirty="0" smtClean="0">
              <a:solidFill>
                <a:schemeClr val="bg1"/>
              </a:solidFill>
            </a:endParaRPr>
          </a:p>
          <a:p>
            <a:pPr marL="342900" lvl="0" indent="-342900">
              <a:spcBef>
                <a:spcPct val="20000"/>
              </a:spcBef>
            </a:pPr>
            <a:r>
              <a:rPr lang="en-US" sz="2400" dirty="0" smtClean="0">
                <a:solidFill>
                  <a:schemeClr val="bg1"/>
                </a:solidFill>
              </a:rPr>
              <a:t>135D:  Sponsored with € 150.000 development support for 135 developing countries.</a:t>
            </a:r>
          </a:p>
          <a:p>
            <a:pPr marL="342900" lvl="0" indent="-342900">
              <a:spcBef>
                <a:spcPct val="20000"/>
              </a:spcBef>
            </a:pPr>
            <a:endParaRPr lang="en-US" sz="2400" dirty="0" smtClean="0">
              <a:solidFill>
                <a:schemeClr val="bg1"/>
              </a:solidFill>
            </a:endParaRPr>
          </a:p>
          <a:p>
            <a:pPr marL="342900" indent="-342900">
              <a:spcBef>
                <a:spcPct val="20000"/>
              </a:spcBef>
            </a:pPr>
            <a:r>
              <a:rPr lang="en-US" sz="2400" dirty="0" smtClean="0">
                <a:solidFill>
                  <a:schemeClr val="bg1"/>
                </a:solidFill>
              </a:rPr>
              <a:t>197N: </a:t>
            </a:r>
            <a:r>
              <a:rPr lang="nl-NL" sz="2400" dirty="0" smtClean="0">
                <a:solidFill>
                  <a:schemeClr val="bg1"/>
                </a:solidFill>
              </a:rPr>
              <a:t>Support </a:t>
            </a:r>
            <a:r>
              <a:rPr lang="nl-NL" sz="2400" dirty="0" err="1" smtClean="0">
                <a:solidFill>
                  <a:schemeClr val="bg1"/>
                </a:solidFill>
              </a:rPr>
              <a:t>large</a:t>
            </a:r>
            <a:r>
              <a:rPr lang="nl-NL" sz="2400" dirty="0" smtClean="0">
                <a:solidFill>
                  <a:schemeClr val="bg1"/>
                </a:solidFill>
              </a:rPr>
              <a:t> </a:t>
            </a:r>
            <a:r>
              <a:rPr lang="nl-NL" sz="2400" dirty="0" err="1" smtClean="0">
                <a:solidFill>
                  <a:schemeClr val="bg1"/>
                </a:solidFill>
              </a:rPr>
              <a:t>scale</a:t>
            </a:r>
            <a:r>
              <a:rPr lang="nl-NL" sz="2400" dirty="0" smtClean="0">
                <a:solidFill>
                  <a:schemeClr val="bg1"/>
                </a:solidFill>
              </a:rPr>
              <a:t> project </a:t>
            </a:r>
            <a:r>
              <a:rPr lang="nl-NL" sz="2400" dirty="0" err="1" smtClean="0">
                <a:solidFill>
                  <a:schemeClr val="bg1"/>
                </a:solidFill>
              </a:rPr>
              <a:t>Copy</a:t>
            </a:r>
            <a:r>
              <a:rPr lang="nl-NL" sz="2400" dirty="0" smtClean="0">
                <a:solidFill>
                  <a:schemeClr val="bg1"/>
                </a:solidFill>
              </a:rPr>
              <a:t>/Past </a:t>
            </a:r>
            <a:r>
              <a:rPr lang="nl-NL" sz="2400" dirty="0" err="1" smtClean="0">
                <a:solidFill>
                  <a:schemeClr val="bg1"/>
                </a:solidFill>
              </a:rPr>
              <a:t>with</a:t>
            </a:r>
            <a:r>
              <a:rPr lang="nl-NL" sz="2400" dirty="0" smtClean="0">
                <a:solidFill>
                  <a:schemeClr val="bg1"/>
                </a:solidFill>
              </a:rPr>
              <a:t> PDD partners and </a:t>
            </a:r>
            <a:r>
              <a:rPr lang="nl-NL" sz="2400" dirty="0" err="1" smtClean="0">
                <a:solidFill>
                  <a:schemeClr val="bg1"/>
                </a:solidFill>
              </a:rPr>
              <a:t>new</a:t>
            </a:r>
            <a:r>
              <a:rPr lang="nl-NL" sz="2400" dirty="0" smtClean="0">
                <a:solidFill>
                  <a:schemeClr val="bg1"/>
                </a:solidFill>
              </a:rPr>
              <a:t> </a:t>
            </a:r>
            <a:r>
              <a:rPr lang="nl-NL" sz="2400" dirty="0" err="1" smtClean="0">
                <a:solidFill>
                  <a:schemeClr val="bg1"/>
                </a:solidFill>
              </a:rPr>
              <a:t>local</a:t>
            </a:r>
            <a:r>
              <a:rPr lang="nl-NL" sz="2400" dirty="0" smtClean="0">
                <a:solidFill>
                  <a:schemeClr val="bg1"/>
                </a:solidFill>
              </a:rPr>
              <a:t> consortium partners.</a:t>
            </a:r>
          </a:p>
          <a:p>
            <a:pPr marL="342900" lvl="0" indent="-342900">
              <a:spcBef>
                <a:spcPct val="20000"/>
              </a:spcBef>
            </a:pPr>
            <a:endParaRPr lang="en-US" sz="2400" dirty="0" smtClean="0">
              <a:solidFill>
                <a:schemeClr val="bg1"/>
              </a:solidFill>
            </a:endParaRPr>
          </a:p>
          <a:p>
            <a:pPr marL="342900" lvl="0" indent="-342900">
              <a:spcBef>
                <a:spcPct val="20000"/>
              </a:spcBef>
            </a:pPr>
            <a:endParaRPr lang="en-US" sz="24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Rechthoek 8"/>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11" name="Afbeelding 10"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WSF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6">
                    <a:lumMod val="75000"/>
                  </a:schemeClr>
                </a:solidFill>
                <a:effectLst/>
                <a:uLnTx/>
                <a:uFillTx/>
                <a:latin typeface="+mj-lt"/>
                <a:ea typeface="+mj-ea"/>
                <a:cs typeface="+mj-cs"/>
              </a:rPr>
              <a:t>SIP PRODUCT LINE</a:t>
            </a:r>
          </a:p>
        </p:txBody>
      </p:sp>
      <p:grpSp>
        <p:nvGrpSpPr>
          <p:cNvPr id="2" name="Groep 10"/>
          <p:cNvGrpSpPr/>
          <p:nvPr/>
        </p:nvGrpSpPr>
        <p:grpSpPr>
          <a:xfrm>
            <a:off x="755576" y="1484784"/>
            <a:ext cx="1944216" cy="4608512"/>
            <a:chOff x="5868144" y="1484784"/>
            <a:chExt cx="2664296" cy="4608512"/>
          </a:xfrm>
        </p:grpSpPr>
        <p:sp>
          <p:nvSpPr>
            <p:cNvPr id="15" name="Rechthoek 14"/>
            <p:cNvSpPr/>
            <p:nvPr/>
          </p:nvSpPr>
          <p:spPr>
            <a:xfrm>
              <a:off x="5868144" y="1484784"/>
              <a:ext cx="2664296"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SPONSOR</a:t>
              </a:r>
            </a:p>
            <a:p>
              <a:pPr algn="ctr"/>
              <a:endParaRPr lang="en-US" dirty="0"/>
            </a:p>
            <a:p>
              <a:pPr algn="ctr"/>
              <a:r>
                <a:rPr lang="en-US" dirty="0" smtClean="0"/>
                <a:t>INVESTMENT</a:t>
              </a:r>
            </a:p>
            <a:p>
              <a:pPr algn="ctr"/>
              <a:endParaRPr lang="en-US" dirty="0"/>
            </a:p>
            <a:p>
              <a:pPr algn="ctr"/>
              <a:r>
                <a:rPr lang="en-US" dirty="0" smtClean="0"/>
                <a:t>PROGRAM</a:t>
              </a:r>
            </a:p>
            <a:p>
              <a:pPr algn="ctr"/>
              <a:endParaRPr lang="en-US" dirty="0"/>
            </a:p>
            <a:p>
              <a:pPr algn="ctr"/>
              <a:r>
                <a:rPr lang="en-US" sz="4800" dirty="0" smtClean="0"/>
                <a:t>SIP</a:t>
              </a:r>
              <a:endParaRPr lang="en-US" sz="4800" dirty="0"/>
            </a:p>
          </p:txBody>
        </p:sp>
        <p:sp>
          <p:nvSpPr>
            <p:cNvPr id="16" name="Vrije vorm 15"/>
            <p:cNvSpPr/>
            <p:nvPr/>
          </p:nvSpPr>
          <p:spPr>
            <a:xfrm>
              <a:off x="6766509"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sp>
        <p:nvSpPr>
          <p:cNvPr id="18" name="Tijdelijke aanduiding voor inhoud 2"/>
          <p:cNvSpPr txBox="1">
            <a:spLocks/>
          </p:cNvSpPr>
          <p:nvPr/>
        </p:nvSpPr>
        <p:spPr>
          <a:xfrm>
            <a:off x="3131840" y="1484784"/>
            <a:ext cx="4680520" cy="4525963"/>
          </a:xfrm>
          <a:prstGeom prst="rect">
            <a:avLst/>
          </a:prstGeom>
          <a:solidFill>
            <a:schemeClr val="tx2">
              <a:lumMod val="60000"/>
              <a:lumOff val="40000"/>
            </a:schemeClr>
          </a:solidFill>
          <a:ln w="19050">
            <a:solidFill>
              <a:schemeClr val="accent1">
                <a:lumMod val="75000"/>
              </a:schemeClr>
            </a:solidFill>
          </a:ln>
        </p:spPr>
        <p:txBody>
          <a:bodyPr/>
          <a:lstStyle/>
          <a:p>
            <a:pPr marL="342900" lvl="0" indent="-342900">
              <a:spcBef>
                <a:spcPct val="20000"/>
              </a:spcBef>
            </a:pP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In: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SIP </a:t>
            </a:r>
            <a:r>
              <a:rPr lang="en-US" sz="2400" noProof="0" dirty="0" smtClean="0">
                <a:solidFill>
                  <a:schemeClr val="bg1"/>
                </a:solidFill>
              </a:rPr>
              <a:t>sponsoring        </a:t>
            </a:r>
            <a:r>
              <a:rPr lang="en-US" sz="2400" dirty="0" smtClean="0">
                <a:solidFill>
                  <a:schemeClr val="bg1"/>
                </a:solidFill>
              </a:rPr>
              <a:t>         € 20.000</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lvl="0" indent="-342900">
              <a:spcBef>
                <a:spcPct val="20000"/>
              </a:spcBef>
            </a:pP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Out: </a:t>
            </a:r>
            <a:r>
              <a:rPr lang="en-US" sz="2400" dirty="0" smtClean="0">
                <a:solidFill>
                  <a:schemeClr val="bg1"/>
                </a:solidFill>
              </a:rPr>
              <a:t>WSF Org dev.                   € 6.000</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lvl="0" indent="-342900">
              <a:spcBef>
                <a:spcPct val="20000"/>
              </a:spcBef>
            </a:pPr>
            <a:r>
              <a:rPr lang="en-US" sz="2400" dirty="0" smtClean="0">
                <a:solidFill>
                  <a:schemeClr val="bg1"/>
                </a:solidFill>
              </a:rPr>
              <a:t>         1 PDD R&amp;D support     € 14.000</a:t>
            </a:r>
          </a:p>
          <a:p>
            <a:pPr marL="342900" lvl="0" indent="-342900">
              <a:spcBef>
                <a:spcPct val="20000"/>
              </a:spcBef>
            </a:pPr>
            <a:r>
              <a:rPr lang="en-US" sz="2400" dirty="0" smtClean="0">
                <a:solidFill>
                  <a:schemeClr val="tx2">
                    <a:lumMod val="75000"/>
                  </a:schemeClr>
                </a:solidFill>
              </a:rPr>
              <a:t>In: </a:t>
            </a:r>
            <a:r>
              <a:rPr lang="en-US" sz="2400" dirty="0" smtClean="0">
                <a:solidFill>
                  <a:schemeClr val="bg1"/>
                </a:solidFill>
              </a:rPr>
              <a:t>CDM Loan Scheme        € 150.000</a:t>
            </a:r>
          </a:p>
          <a:p>
            <a:pPr marL="342900" lvl="0" indent="-342900">
              <a:spcBef>
                <a:spcPct val="20000"/>
              </a:spcBef>
            </a:pPr>
            <a:r>
              <a:rPr lang="en-US" sz="2400" dirty="0" smtClean="0">
                <a:solidFill>
                  <a:schemeClr val="tx2">
                    <a:lumMod val="75000"/>
                  </a:schemeClr>
                </a:solidFill>
              </a:rPr>
              <a:t>Out: </a:t>
            </a:r>
            <a:r>
              <a:rPr lang="en-US" sz="2400" dirty="0" smtClean="0">
                <a:solidFill>
                  <a:schemeClr val="bg1"/>
                </a:solidFill>
              </a:rPr>
              <a:t>SIP Sponsoring retour € 20.000</a:t>
            </a:r>
          </a:p>
          <a:p>
            <a:pPr marL="342900" lvl="0" indent="-342900">
              <a:spcBef>
                <a:spcPct val="20000"/>
              </a:spcBef>
            </a:pPr>
            <a:r>
              <a:rPr lang="en-US" sz="2400" dirty="0" smtClean="0">
                <a:solidFill>
                  <a:schemeClr val="tx2">
                    <a:lumMod val="75000"/>
                  </a:schemeClr>
                </a:solidFill>
              </a:rPr>
              <a:t>Out: </a:t>
            </a:r>
            <a:r>
              <a:rPr lang="en-US" sz="2400" dirty="0" smtClean="0">
                <a:solidFill>
                  <a:schemeClr val="bg1"/>
                </a:solidFill>
              </a:rPr>
              <a:t>Project plan dev.        € 130.000</a:t>
            </a:r>
          </a:p>
          <a:p>
            <a:pPr marL="342900" lvl="0" indent="-342900">
              <a:spcBef>
                <a:spcPct val="20000"/>
              </a:spcBef>
            </a:pPr>
            <a:r>
              <a:rPr lang="en-US" sz="2400" dirty="0" smtClean="0">
                <a:solidFill>
                  <a:schemeClr val="tx2">
                    <a:lumMod val="75000"/>
                  </a:schemeClr>
                </a:solidFill>
              </a:rPr>
              <a:t>In: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1</a:t>
            </a:r>
            <a:r>
              <a:rPr kumimoji="0" lang="en-US" sz="2400" b="0" i="0" u="none" strike="noStrike" kern="1200" cap="none" spc="0" normalizeH="0" noProof="0" dirty="0" smtClean="0">
                <a:ln>
                  <a:noFill/>
                </a:ln>
                <a:solidFill>
                  <a:schemeClr val="bg1"/>
                </a:solidFill>
                <a:effectLst/>
                <a:uLnTx/>
                <a:uFillTx/>
                <a:latin typeface="+mn-lt"/>
                <a:ea typeface="+mn-ea"/>
                <a:cs typeface="+mn-cs"/>
              </a:rPr>
              <a:t> PDD Financed       € 50.000.000</a:t>
            </a:r>
          </a:p>
          <a:p>
            <a:pPr marL="342900" lvl="0" indent="-342900">
              <a:spcBef>
                <a:spcPct val="20000"/>
              </a:spcBef>
            </a:pPr>
            <a:r>
              <a:rPr kumimoji="0" lang="en-US" sz="2400" b="0" i="0" u="none" strike="noStrike" kern="1200" cap="none" spc="0" normalizeH="0" noProof="0" dirty="0" smtClean="0">
                <a:ln>
                  <a:noFill/>
                </a:ln>
                <a:solidFill>
                  <a:schemeClr val="tx2">
                    <a:lumMod val="75000"/>
                  </a:schemeClr>
                </a:solidFill>
                <a:effectLst/>
                <a:uLnTx/>
                <a:uFillTx/>
                <a:latin typeface="+mn-lt"/>
                <a:ea typeface="+mn-ea"/>
                <a:cs typeface="+mn-cs"/>
              </a:rPr>
              <a:t>Out: </a:t>
            </a:r>
            <a:r>
              <a:rPr kumimoji="0" lang="en-US" sz="2400" b="0" i="0" u="none" strike="noStrike" kern="1200" cap="none" spc="0" normalizeH="0" noProof="0" dirty="0" smtClean="0">
                <a:ln>
                  <a:noFill/>
                </a:ln>
                <a:solidFill>
                  <a:schemeClr val="bg1"/>
                </a:solidFill>
                <a:effectLst/>
                <a:uLnTx/>
                <a:uFillTx/>
                <a:latin typeface="+mn-lt"/>
                <a:ea typeface="+mn-ea"/>
                <a:cs typeface="+mn-cs"/>
              </a:rPr>
              <a:t>CDM Loan Scheme    € 150.000</a:t>
            </a:r>
          </a:p>
          <a:p>
            <a:pPr marL="342900" lvl="0" indent="-342900">
              <a:spcBef>
                <a:spcPct val="20000"/>
              </a:spcBef>
            </a:pPr>
            <a:r>
              <a:rPr lang="en-US" sz="2400" dirty="0" smtClean="0">
                <a:solidFill>
                  <a:schemeClr val="bg1"/>
                </a:solidFill>
              </a:rPr>
              <a:t>      2% Finance support  € 1.000.000</a:t>
            </a:r>
          </a:p>
          <a:p>
            <a:pPr marL="342900" lvl="0" indent="-342900">
              <a:spcBef>
                <a:spcPct val="20000"/>
              </a:spcBef>
            </a:pPr>
            <a:r>
              <a:rPr lang="en-US" sz="2400" dirty="0" smtClean="0">
                <a:solidFill>
                  <a:schemeClr val="bg1"/>
                </a:solidFill>
              </a:rPr>
              <a:t>Project development   € 48.850.000</a:t>
            </a:r>
          </a:p>
          <a:p>
            <a:pPr marL="342900" indent="-342900">
              <a:spcBef>
                <a:spcPct val="20000"/>
              </a:spcBef>
            </a:pPr>
            <a:endParaRPr lang="en-US" sz="1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Rechthoek 9"/>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11" name="Afbeelding 10"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Profile Daniëlle Simons, VP</a:t>
            </a:r>
            <a:r>
              <a:rPr lang="en-US" dirty="0" smtClean="0">
                <a:solidFill>
                  <a:schemeClr val="bg1"/>
                </a:solidFill>
              </a:rPr>
              <a:t>--</a:t>
            </a:r>
            <a:r>
              <a:rPr lang="en-US" dirty="0" smtClean="0"/>
              <a:t>-</a:t>
            </a:r>
            <a:endParaRPr lang="en-US" dirty="0"/>
          </a:p>
        </p:txBody>
      </p:sp>
      <p:pic>
        <p:nvPicPr>
          <p:cNvPr id="4" name="Tijdelijke aanduiding voor inhoud 3" descr="dan-4.png"/>
          <p:cNvPicPr>
            <a:picLocks noGrp="1" noChangeAspect="1"/>
          </p:cNvPicPr>
          <p:nvPr>
            <p:ph idx="1"/>
          </p:nvPr>
        </p:nvPicPr>
        <p:blipFill>
          <a:blip r:embed="rId2" cstate="print"/>
          <a:stretch>
            <a:fillRect/>
          </a:stretch>
        </p:blipFill>
        <p:spPr>
          <a:xfrm>
            <a:off x="7543500" y="0"/>
            <a:ext cx="1600500" cy="1584000"/>
          </a:xfrm>
        </p:spPr>
      </p:pic>
      <p:sp>
        <p:nvSpPr>
          <p:cNvPr id="5" name="Tijdelijke aanduiding voor inhoud 2"/>
          <p:cNvSpPr txBox="1">
            <a:spLocks/>
          </p:cNvSpPr>
          <p:nvPr/>
        </p:nvSpPr>
        <p:spPr>
          <a:xfrm>
            <a:off x="457200" y="1600200"/>
            <a:ext cx="8229600" cy="4525963"/>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Born </a:t>
            </a:r>
            <a:r>
              <a:rPr lang="en-US" sz="3200" dirty="0" smtClean="0"/>
              <a:t>May 15,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1964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Danielle studied </a:t>
            </a:r>
            <a:r>
              <a:rPr lang="en-US" sz="3200" dirty="0" smtClean="0">
                <a:solidFill>
                  <a:srgbClr val="FF0000"/>
                </a:solidFill>
              </a:rPr>
              <a:t>l</a:t>
            </a:r>
            <a:r>
              <a:rPr kumimoji="0" lang="en-US" sz="3200" b="0" i="0" u="none" strike="noStrike" kern="1200" cap="none" spc="0" normalizeH="0" baseline="0" dirty="0" smtClean="0">
                <a:ln>
                  <a:noFill/>
                </a:ln>
                <a:solidFill>
                  <a:srgbClr val="FF0000"/>
                </a:solidFill>
                <a:effectLst/>
                <a:uLnTx/>
                <a:uFillTx/>
                <a:latin typeface="+mn-lt"/>
                <a:ea typeface="+mn-ea"/>
                <a:cs typeface="+mn-cs"/>
              </a:rPr>
              <a:t>aw</a:t>
            </a:r>
            <a:r>
              <a:rPr kumimoji="0" lang="en-US" sz="3200" b="0" i="0" u="none" strike="noStrike" kern="1200" cap="none" spc="0" normalizeH="0" dirty="0" smtClean="0">
                <a:ln>
                  <a:noFill/>
                </a:ln>
                <a:solidFill>
                  <a:srgbClr val="FF0000"/>
                </a:solidFill>
                <a:effectLst/>
                <a:uLnTx/>
                <a:uFillTx/>
                <a:latin typeface="+mn-lt"/>
                <a:ea typeface="+mn-ea"/>
                <a:cs typeface="+mn-cs"/>
              </a:rPr>
              <a:t> and </a:t>
            </a:r>
            <a:r>
              <a:rPr lang="en-US" sz="3200" dirty="0" smtClean="0">
                <a:solidFill>
                  <a:srgbClr val="FF0000"/>
                </a:solidFill>
              </a:rPr>
              <a:t>p</a:t>
            </a:r>
            <a:r>
              <a:rPr kumimoji="0" lang="en-US" sz="3200" b="0" i="0" u="none" strike="noStrike" kern="1200" cap="none" spc="0" normalizeH="0" dirty="0" smtClean="0">
                <a:ln>
                  <a:noFill/>
                </a:ln>
                <a:solidFill>
                  <a:srgbClr val="FF0000"/>
                </a:solidFill>
                <a:effectLst/>
                <a:uLnTx/>
                <a:uFillTx/>
                <a:latin typeface="+mn-lt"/>
                <a:ea typeface="+mn-ea"/>
                <a:cs typeface="+mn-cs"/>
              </a:rPr>
              <a:t>hilosophy </a:t>
            </a:r>
            <a:r>
              <a:rPr kumimoji="0" lang="en-US" sz="3200" b="0" i="0" u="none" strike="noStrike" kern="1200" cap="none" spc="0" normalizeH="0" dirty="0" smtClean="0">
                <a:ln>
                  <a:noFill/>
                </a:ln>
                <a:solidFill>
                  <a:schemeClr val="tx1"/>
                </a:solidFill>
                <a:effectLst/>
                <a:uLnTx/>
                <a:uFillTx/>
                <a:latin typeface="+mn-lt"/>
                <a:ea typeface="+mn-ea"/>
                <a:cs typeface="+mn-cs"/>
              </a:rPr>
              <a:t>at the University of Leiden, graduated in 1990 and started working for one of the major law offices in the Netherlands, Loeff Claeys Verbeke, later </a:t>
            </a:r>
            <a:r>
              <a:rPr kumimoji="0" lang="en-US" sz="3200" b="0" i="0" u="none" strike="noStrike" kern="1200" cap="none" spc="0" normalizeH="0" dirty="0" smtClean="0">
                <a:ln>
                  <a:noFill/>
                </a:ln>
                <a:solidFill>
                  <a:srgbClr val="FF0000"/>
                </a:solidFill>
                <a:effectLst/>
                <a:uLnTx/>
                <a:uFillTx/>
                <a:latin typeface="+mn-lt"/>
                <a:ea typeface="+mn-ea"/>
                <a:cs typeface="+mn-cs"/>
              </a:rPr>
              <a:t>Allen&amp;Overy</a:t>
            </a:r>
            <a:r>
              <a:rPr kumimoji="0" lang="en-US" sz="3200" b="0" i="0" u="none" strike="noStrike" kern="1200" cap="none" spc="0" normalizeH="0" dirty="0" smtClean="0">
                <a:ln>
                  <a:noFill/>
                </a:ln>
                <a:solidFill>
                  <a:schemeClr val="tx1"/>
                </a:solidFill>
                <a:effectLst/>
                <a:uLnTx/>
                <a:uFillTx/>
                <a:latin typeface="+mn-lt"/>
                <a:ea typeface="+mn-ea"/>
                <a:cs typeface="+mn-cs"/>
              </a:rPr>
              <a:t>. She specialised in maritime law, bankruptcy law, corporate recovery, followed </a:t>
            </a:r>
            <a:r>
              <a:rPr kumimoji="0" lang="en-US" sz="3200" b="0" i="0" u="none" strike="noStrike" kern="1200" cap="none" spc="0" normalizeH="0" dirty="0" smtClean="0">
                <a:ln>
                  <a:noFill/>
                </a:ln>
                <a:solidFill>
                  <a:schemeClr val="tx1"/>
                </a:solidFill>
                <a:effectLst/>
                <a:uLnTx/>
                <a:uFillTx/>
                <a:latin typeface="+mn-lt"/>
                <a:ea typeface="+mn-ea"/>
                <a:cs typeface="+mn-cs"/>
              </a:rPr>
              <a:t>postgraduate </a:t>
            </a:r>
            <a:r>
              <a:rPr kumimoji="0" lang="en-US" sz="3200" b="0" i="0" u="none" strike="noStrike" kern="1200" cap="none" spc="0" normalizeH="0" dirty="0" smtClean="0">
                <a:ln>
                  <a:noFill/>
                </a:ln>
                <a:solidFill>
                  <a:schemeClr val="tx1"/>
                </a:solidFill>
                <a:effectLst/>
                <a:uLnTx/>
                <a:uFillTx/>
                <a:latin typeface="+mn-lt"/>
                <a:ea typeface="+mn-ea"/>
                <a:cs typeface="+mn-cs"/>
              </a:rPr>
              <a:t>programs in corporate law and represented an international clientele in court;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In 2006 she initiated a </a:t>
            </a:r>
            <a:r>
              <a:rPr lang="en-US" sz="3200" dirty="0" smtClean="0">
                <a:solidFill>
                  <a:srgbClr val="FF0000"/>
                </a:solidFill>
              </a:rPr>
              <a:t>corporate social responsibility</a:t>
            </a:r>
            <a:r>
              <a:rPr lang="en-US" sz="3200" dirty="0" smtClean="0"/>
              <a:t> project between the Catholic Church and Dutch entrepreneurs, which was the beginning of a turning point in her career, from the mind to the heart;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In 2008, she started investing in waste water technology with her </a:t>
            </a:r>
            <a:r>
              <a:rPr lang="en-US" sz="3200" dirty="0" smtClean="0">
                <a:solidFill>
                  <a:srgbClr val="FF0000"/>
                </a:solidFill>
              </a:rPr>
              <a:t>impact investment</a:t>
            </a:r>
            <a:r>
              <a:rPr lang="en-US" sz="3200" dirty="0" smtClean="0"/>
              <a:t> company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Rubicon River B.V., </a:t>
            </a:r>
            <a:r>
              <a:rPr lang="en-US" sz="3200" dirty="0" smtClean="0"/>
              <a:t>and from then on developed a new approach to waste water treatment with a consortium of specialists, retrieving valuable nutrients from waste water resulting in clean recyclable water, biogas, fertilizer, algae and reduction of CO2;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Mission: (1) to </a:t>
            </a:r>
            <a:r>
              <a:rPr lang="en-US" sz="3200" dirty="0" smtClean="0">
                <a:solidFill>
                  <a:srgbClr val="FF0000"/>
                </a:solidFill>
              </a:rPr>
              <a:t>stop the point of no return </a:t>
            </a:r>
            <a:r>
              <a:rPr lang="en-US" sz="3200" dirty="0" smtClean="0"/>
              <a:t>that will make all ecosystems collapse and (2) to find ways to keep </a:t>
            </a:r>
            <a:r>
              <a:rPr lang="en-US" sz="3200" dirty="0" smtClean="0">
                <a:solidFill>
                  <a:srgbClr val="FF0000"/>
                </a:solidFill>
              </a:rPr>
              <a:t>feeding the growing population.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Afbeelding 5" descr="logo.png"/>
          <p:cNvPicPr>
            <a:picLocks noChangeAspect="1"/>
          </p:cNvPicPr>
          <p:nvPr/>
        </p:nvPicPr>
        <p:blipFill>
          <a:blip r:embed="rId3" cstate="print"/>
          <a:stretch>
            <a:fillRect/>
          </a:stretch>
        </p:blipFill>
        <p:spPr>
          <a:xfrm>
            <a:off x="7918168" y="5733256"/>
            <a:ext cx="1190336" cy="1080120"/>
          </a:xfrm>
          <a:prstGeom prst="rect">
            <a:avLst/>
          </a:prstGeom>
        </p:spPr>
      </p:pic>
      <p:sp>
        <p:nvSpPr>
          <p:cNvPr id="7" name="Rechthoek 6"/>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lumMod val="75000"/>
                  </a:schemeClr>
                </a:solidFill>
                <a:effectLst/>
                <a:uLnTx/>
                <a:uFillTx/>
                <a:latin typeface="+mj-lt"/>
                <a:ea typeface="+mj-ea"/>
                <a:cs typeface="+mj-cs"/>
              </a:rPr>
              <a:t>WSF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6">
                    <a:lumMod val="75000"/>
                  </a:schemeClr>
                </a:solidFill>
                <a:effectLst/>
                <a:uLnTx/>
                <a:uFillTx/>
                <a:latin typeface="+mj-lt"/>
                <a:ea typeface="+mj-ea"/>
                <a:cs typeface="+mj-cs"/>
              </a:rPr>
              <a:t>SIP PRODUCT LINE</a:t>
            </a:r>
          </a:p>
        </p:txBody>
      </p:sp>
      <p:grpSp>
        <p:nvGrpSpPr>
          <p:cNvPr id="2" name="Groep 10"/>
          <p:cNvGrpSpPr/>
          <p:nvPr/>
        </p:nvGrpSpPr>
        <p:grpSpPr>
          <a:xfrm>
            <a:off x="755576" y="1484784"/>
            <a:ext cx="1944216" cy="4608512"/>
            <a:chOff x="5868144" y="1484784"/>
            <a:chExt cx="2664296" cy="4608512"/>
          </a:xfrm>
        </p:grpSpPr>
        <p:sp>
          <p:nvSpPr>
            <p:cNvPr id="15" name="Rechthoek 14"/>
            <p:cNvSpPr/>
            <p:nvPr/>
          </p:nvSpPr>
          <p:spPr>
            <a:xfrm>
              <a:off x="5868144" y="1484784"/>
              <a:ext cx="2664296"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SPONSOR</a:t>
              </a:r>
            </a:p>
            <a:p>
              <a:pPr algn="ctr"/>
              <a:endParaRPr lang="en-US" dirty="0"/>
            </a:p>
            <a:p>
              <a:pPr algn="ctr"/>
              <a:r>
                <a:rPr lang="en-US" dirty="0" smtClean="0"/>
                <a:t>INVESTMENT</a:t>
              </a:r>
            </a:p>
            <a:p>
              <a:pPr algn="ctr"/>
              <a:endParaRPr lang="en-US" dirty="0"/>
            </a:p>
            <a:p>
              <a:pPr algn="ctr"/>
              <a:r>
                <a:rPr lang="en-US" dirty="0" smtClean="0"/>
                <a:t>PROGRAM</a:t>
              </a:r>
            </a:p>
            <a:p>
              <a:pPr algn="ctr"/>
              <a:endParaRPr lang="en-US" dirty="0"/>
            </a:p>
            <a:p>
              <a:pPr algn="ctr"/>
              <a:r>
                <a:rPr lang="en-US" sz="4800" dirty="0" smtClean="0"/>
                <a:t>SIP</a:t>
              </a:r>
              <a:endParaRPr lang="en-US" sz="4800" dirty="0"/>
            </a:p>
          </p:txBody>
        </p:sp>
        <p:sp>
          <p:nvSpPr>
            <p:cNvPr id="16" name="Vrije vorm 15"/>
            <p:cNvSpPr/>
            <p:nvPr/>
          </p:nvSpPr>
          <p:spPr>
            <a:xfrm>
              <a:off x="6766509" y="2132856"/>
              <a:ext cx="901835" cy="3240360"/>
            </a:xfrm>
            <a:custGeom>
              <a:avLst/>
              <a:gdLst>
                <a:gd name="connsiteX0" fmla="*/ 96157 w 1264557"/>
                <a:gd name="connsiteY0" fmla="*/ 4724400 h 4724400"/>
                <a:gd name="connsiteX1" fmla="*/ 1260929 w 1264557"/>
                <a:gd name="connsiteY1" fmla="*/ 3222172 h 4724400"/>
                <a:gd name="connsiteX2" fmla="*/ 74386 w 1264557"/>
                <a:gd name="connsiteY2" fmla="*/ 1752600 h 4724400"/>
                <a:gd name="connsiteX3" fmla="*/ 814614 w 1264557"/>
                <a:gd name="connsiteY3" fmla="*/ 108858 h 4724400"/>
                <a:gd name="connsiteX4" fmla="*/ 814614 w 1264557"/>
                <a:gd name="connsiteY4" fmla="*/ 108858 h 4724400"/>
                <a:gd name="connsiteX5" fmla="*/ 814614 w 1264557"/>
                <a:gd name="connsiteY5" fmla="*/ 108858 h 4724400"/>
                <a:gd name="connsiteX6" fmla="*/ 814614 w 1264557"/>
                <a:gd name="connsiteY6" fmla="*/ 108858 h 4724400"/>
                <a:gd name="connsiteX7" fmla="*/ 869043 w 1264557"/>
                <a:gd name="connsiteY7"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557" h="4724400">
                  <a:moveTo>
                    <a:pt x="96157" y="4724400"/>
                  </a:moveTo>
                  <a:cubicBezTo>
                    <a:pt x="680357" y="4220936"/>
                    <a:pt x="1264557" y="3717472"/>
                    <a:pt x="1260929" y="3222172"/>
                  </a:cubicBezTo>
                  <a:cubicBezTo>
                    <a:pt x="1257301" y="2726872"/>
                    <a:pt x="148772" y="2271486"/>
                    <a:pt x="74386" y="1752600"/>
                  </a:cubicBezTo>
                  <a:cubicBezTo>
                    <a:pt x="0" y="1233714"/>
                    <a:pt x="814614" y="108858"/>
                    <a:pt x="814614" y="108858"/>
                  </a:cubicBezTo>
                  <a:lnTo>
                    <a:pt x="814614" y="108858"/>
                  </a:lnTo>
                  <a:lnTo>
                    <a:pt x="814614" y="108858"/>
                  </a:lnTo>
                  <a:lnTo>
                    <a:pt x="814614" y="108858"/>
                  </a:lnTo>
                  <a:lnTo>
                    <a:pt x="869043" y="0"/>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sp>
        <p:nvSpPr>
          <p:cNvPr id="18" name="Tijdelijke aanduiding voor inhoud 2"/>
          <p:cNvSpPr txBox="1">
            <a:spLocks/>
          </p:cNvSpPr>
          <p:nvPr/>
        </p:nvSpPr>
        <p:spPr>
          <a:xfrm>
            <a:off x="3131840" y="1484784"/>
            <a:ext cx="4680520" cy="4525963"/>
          </a:xfrm>
          <a:prstGeom prst="rect">
            <a:avLst/>
          </a:prstGeom>
          <a:solidFill>
            <a:schemeClr val="tx2">
              <a:lumMod val="60000"/>
              <a:lumOff val="40000"/>
            </a:schemeClr>
          </a:solidFill>
          <a:ln w="19050">
            <a:solidFill>
              <a:schemeClr val="accent1">
                <a:lumMod val="75000"/>
              </a:schemeClr>
            </a:solidFill>
          </a:ln>
        </p:spPr>
        <p:txBody>
          <a:bodyPr/>
          <a:lstStyle/>
          <a:p>
            <a:pPr marL="342900" lvl="0" indent="-342900">
              <a:spcBef>
                <a:spcPct val="20000"/>
              </a:spcBef>
            </a:pPr>
            <a:r>
              <a:rPr lang="en-US" sz="2400" dirty="0" smtClean="0">
                <a:solidFill>
                  <a:schemeClr val="bg1"/>
                </a:solidFill>
              </a:rPr>
              <a:t>Project development    € 48.850.000</a:t>
            </a:r>
          </a:p>
          <a:p>
            <a:pPr marL="342900" lvl="0" indent="-342900">
              <a:spcBef>
                <a:spcPct val="20000"/>
              </a:spcBef>
            </a:pPr>
            <a:r>
              <a:rPr lang="en-US" sz="2400" dirty="0" smtClean="0">
                <a:solidFill>
                  <a:schemeClr val="bg1"/>
                </a:solidFill>
              </a:rPr>
              <a:t>Profit aim 10 % – 50%  € 10.000.000</a:t>
            </a:r>
          </a:p>
          <a:p>
            <a:pPr marL="342900" lvl="0" indent="-342900">
              <a:spcBef>
                <a:spcPct val="20000"/>
              </a:spcBef>
            </a:pPr>
            <a:r>
              <a:rPr lang="en-US" sz="2400" dirty="0" smtClean="0">
                <a:solidFill>
                  <a:schemeClr val="bg1"/>
                </a:solidFill>
              </a:rPr>
              <a:t>Profit split consortium:</a:t>
            </a:r>
          </a:p>
          <a:p>
            <a:pPr marL="342900" lvl="0" indent="-342900">
              <a:spcBef>
                <a:spcPct val="20000"/>
              </a:spcBef>
              <a:buFontTx/>
              <a:buChar char="-"/>
            </a:pPr>
            <a:r>
              <a:rPr lang="en-US" sz="2400" dirty="0" smtClean="0">
                <a:solidFill>
                  <a:schemeClr val="bg1"/>
                </a:solidFill>
              </a:rPr>
              <a:t>Sponsor	 	   €  2.500.000</a:t>
            </a:r>
          </a:p>
          <a:p>
            <a:pPr marL="342900" lvl="0" indent="-342900">
              <a:spcBef>
                <a:spcPct val="20000"/>
              </a:spcBef>
              <a:buFontTx/>
              <a:buChar char="-"/>
            </a:pPr>
            <a:r>
              <a:rPr lang="en-US" sz="2400" dirty="0" smtClean="0">
                <a:solidFill>
                  <a:schemeClr val="bg1"/>
                </a:solidFill>
              </a:rPr>
              <a:t>WSF 		   €  2.500.000</a:t>
            </a:r>
          </a:p>
          <a:p>
            <a:pPr marL="342900" lvl="0" indent="-342900">
              <a:spcBef>
                <a:spcPct val="20000"/>
              </a:spcBef>
              <a:buFontTx/>
              <a:buChar char="-"/>
            </a:pPr>
            <a:r>
              <a:rPr lang="en-US" sz="2400" dirty="0" smtClean="0">
                <a:solidFill>
                  <a:schemeClr val="bg1"/>
                </a:solidFill>
              </a:rPr>
              <a:t>PDD  Partner	   €  2.500.000</a:t>
            </a:r>
          </a:p>
          <a:p>
            <a:pPr marL="342900" lvl="0" indent="-342900">
              <a:spcBef>
                <a:spcPct val="20000"/>
              </a:spcBef>
              <a:buFontTx/>
              <a:buChar char="-"/>
            </a:pPr>
            <a:r>
              <a:rPr lang="en-US" sz="2400" dirty="0" smtClean="0">
                <a:solidFill>
                  <a:schemeClr val="bg1"/>
                </a:solidFill>
              </a:rPr>
              <a:t>New projects	   €  2.500.000</a:t>
            </a:r>
          </a:p>
          <a:p>
            <a:pPr marL="342900" indent="-342900">
              <a:spcBef>
                <a:spcPct val="20000"/>
              </a:spcBef>
            </a:pPr>
            <a:endParaRPr lang="en-US" sz="1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Rechthoek 9"/>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11" name="Afbeelding 10"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713537" y="0"/>
            <a:ext cx="2466975" cy="4733925"/>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t>WSF - Projects</a:t>
            </a:r>
            <a:endParaRPr lang="en-US" dirty="0"/>
          </a:p>
        </p:txBody>
      </p:sp>
      <p:sp>
        <p:nvSpPr>
          <p:cNvPr id="3" name="Tijdelijke aanduiding voor inhoud 2"/>
          <p:cNvSpPr>
            <a:spLocks noGrp="1"/>
          </p:cNvSpPr>
          <p:nvPr>
            <p:ph idx="1"/>
          </p:nvPr>
        </p:nvSpPr>
        <p:spPr/>
        <p:txBody>
          <a:bodyPr>
            <a:normAutofit fontScale="77500" lnSpcReduction="20000"/>
          </a:bodyPr>
          <a:lstStyle/>
          <a:p>
            <a:r>
              <a:rPr lang="en-US" dirty="0" smtClean="0"/>
              <a:t>150.000.000 km2 Reforestation, inv. 750B</a:t>
            </a:r>
          </a:p>
          <a:p>
            <a:r>
              <a:rPr lang="en-US" dirty="0" smtClean="0"/>
              <a:t>Airport CO</a:t>
            </a:r>
            <a:r>
              <a:rPr lang="en-US" baseline="-25000" dirty="0" smtClean="0"/>
              <a:t>2</a:t>
            </a:r>
            <a:r>
              <a:rPr lang="en-US" dirty="0" smtClean="0"/>
              <a:t> savings, inv. 90B, saving 30B/year</a:t>
            </a:r>
          </a:p>
          <a:p>
            <a:r>
              <a:rPr lang="en-US" dirty="0" smtClean="0"/>
              <a:t>Airpower Engines, 0 emission power</a:t>
            </a:r>
          </a:p>
          <a:p>
            <a:r>
              <a:rPr lang="en-US" dirty="0" smtClean="0"/>
              <a:t>Solarfarms Croatia, Ukraine, Rwanda, Mexico</a:t>
            </a:r>
          </a:p>
          <a:p>
            <a:r>
              <a:rPr lang="en-US" dirty="0" smtClean="0"/>
              <a:t>Save drinking water Outlets and Straws</a:t>
            </a:r>
          </a:p>
          <a:p>
            <a:r>
              <a:rPr lang="en-US" dirty="0" smtClean="0"/>
              <a:t>Waste water cleaning</a:t>
            </a:r>
          </a:p>
          <a:p>
            <a:r>
              <a:rPr lang="en-US" dirty="0" smtClean="0"/>
              <a:t>Ocean water Multi Waste Recycling</a:t>
            </a:r>
          </a:p>
          <a:p>
            <a:r>
              <a:rPr lang="en-US" dirty="0" smtClean="0"/>
              <a:t>City &amp; Industrial Multi Waste Recycling</a:t>
            </a:r>
          </a:p>
          <a:p>
            <a:r>
              <a:rPr lang="en-US" dirty="0" smtClean="0"/>
              <a:t>Fish farms, Agriculture, Forestation</a:t>
            </a:r>
          </a:p>
          <a:p>
            <a:r>
              <a:rPr lang="en-US" dirty="0" smtClean="0"/>
              <a:t>2</a:t>
            </a:r>
            <a:r>
              <a:rPr lang="en-US" baseline="30000" dirty="0" smtClean="0"/>
              <a:t>nd</a:t>
            </a:r>
            <a:r>
              <a:rPr lang="en-US" dirty="0" smtClean="0"/>
              <a:t> Generation AgriBiofuel on non-food area</a:t>
            </a:r>
          </a:p>
          <a:p>
            <a:r>
              <a:rPr lang="en-US" dirty="0" smtClean="0"/>
              <a:t>Wind energy farms on land and at sea </a:t>
            </a:r>
          </a:p>
          <a:p>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4" cstate="print"/>
          <a:stretch>
            <a:fillRect/>
          </a:stretch>
        </p:blipFill>
        <p:spPr>
          <a:xfrm>
            <a:off x="7918168" y="5733256"/>
            <a:ext cx="1190336" cy="1080120"/>
          </a:xfrm>
          <a:prstGeom prst="rect">
            <a:avLst/>
          </a:prstGeom>
        </p:spPr>
      </p:pic>
      <p:pic>
        <p:nvPicPr>
          <p:cNvPr id="8" name="Afbeelding 7"/>
          <p:cNvPicPr/>
          <p:nvPr/>
        </p:nvPicPr>
        <p:blipFill>
          <a:blip r:embed="rId5" cstate="print"/>
          <a:srcRect/>
          <a:stretch>
            <a:fillRect/>
          </a:stretch>
        </p:blipFill>
        <p:spPr bwMode="auto">
          <a:xfrm>
            <a:off x="4716016" y="5814000"/>
            <a:ext cx="1619672" cy="104400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6356586" y="5814000"/>
            <a:ext cx="1239750" cy="10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p:cNvPicPr>
            <a:picLocks noChangeAspect="1"/>
          </p:cNvPicPr>
          <p:nvPr/>
        </p:nvPicPr>
        <p:blipFill>
          <a:blip r:embed="rId2" cstate="print"/>
          <a:srcRect/>
          <a:stretch>
            <a:fillRect/>
          </a:stretch>
        </p:blipFill>
        <p:spPr>
          <a:xfrm>
            <a:off x="-36512" y="3906000"/>
            <a:ext cx="3591667" cy="2952000"/>
          </a:xfrm>
          <a:prstGeom prst="rect">
            <a:avLst/>
          </a:prstGeom>
        </p:spPr>
      </p:pic>
      <p:sp>
        <p:nvSpPr>
          <p:cNvPr id="2" name="Titel 1"/>
          <p:cNvSpPr>
            <a:spLocks noGrp="1"/>
          </p:cNvSpPr>
          <p:nvPr>
            <p:ph type="title"/>
          </p:nvPr>
        </p:nvSpPr>
        <p:spPr/>
        <p:txBody>
          <a:bodyPr>
            <a:normAutofit/>
          </a:bodyPr>
          <a:lstStyle/>
          <a:p>
            <a:r>
              <a:rPr lang="en-US" dirty="0" smtClean="0"/>
              <a:t>WS Bank - Projects</a:t>
            </a:r>
            <a:endParaRPr lang="en-US" dirty="0"/>
          </a:p>
        </p:txBody>
      </p:sp>
      <p:sp>
        <p:nvSpPr>
          <p:cNvPr id="3" name="Tijdelijke aanduiding voor inhoud 2"/>
          <p:cNvSpPr>
            <a:spLocks noGrp="1"/>
          </p:cNvSpPr>
          <p:nvPr>
            <p:ph idx="1"/>
          </p:nvPr>
        </p:nvSpPr>
        <p:spPr/>
        <p:txBody>
          <a:bodyPr/>
          <a:lstStyle/>
          <a:p>
            <a:r>
              <a:rPr lang="en-US" dirty="0" smtClean="0"/>
              <a:t>Banking conform Brundtland definition</a:t>
            </a:r>
          </a:p>
          <a:p>
            <a:r>
              <a:rPr lang="en-US" dirty="0" smtClean="0"/>
              <a:t>Banking recognizing people, planet, profit</a:t>
            </a:r>
          </a:p>
          <a:p>
            <a:r>
              <a:rPr lang="en-US" dirty="0" smtClean="0"/>
              <a:t>Targeting (life plan) savings &amp; sust. investment</a:t>
            </a:r>
          </a:p>
          <a:p>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4" cstate="print"/>
          <a:stretch>
            <a:fillRect/>
          </a:stretch>
        </p:blipFill>
        <p:spPr>
          <a:xfrm>
            <a:off x="7918168" y="5733256"/>
            <a:ext cx="1190336" cy="1080120"/>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5281389" y="4632151"/>
            <a:ext cx="1666875"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SBF - Projects</a:t>
            </a:r>
            <a:endParaRPr lang="en-US" dirty="0"/>
          </a:p>
        </p:txBody>
      </p:sp>
      <p:sp>
        <p:nvSpPr>
          <p:cNvPr id="3" name="Tijdelijke aanduiding voor inhoud 2"/>
          <p:cNvSpPr>
            <a:spLocks noGrp="1"/>
          </p:cNvSpPr>
          <p:nvPr>
            <p:ph idx="1"/>
          </p:nvPr>
        </p:nvSpPr>
        <p:spPr/>
        <p:txBody>
          <a:bodyPr/>
          <a:lstStyle/>
          <a:p>
            <a:r>
              <a:rPr lang="en-US" dirty="0" smtClean="0"/>
              <a:t>42 Integrated Medicine Center in 30 Countries</a:t>
            </a:r>
          </a:p>
          <a:p>
            <a:r>
              <a:rPr lang="en-US" dirty="0" smtClean="0"/>
              <a:t>10.000 beds, Covering 80% of population</a:t>
            </a:r>
          </a:p>
          <a:p>
            <a:r>
              <a:rPr lang="en-US" dirty="0" smtClean="0"/>
              <a:t>Internet popular I.M. education and support</a:t>
            </a:r>
            <a:endParaRPr lang="en-US" dirty="0"/>
          </a:p>
          <a:p>
            <a:r>
              <a:rPr lang="en-US" dirty="0" smtClean="0"/>
              <a:t>Global I.M. Masters Program at Universities</a:t>
            </a:r>
          </a:p>
          <a:p>
            <a:r>
              <a:rPr lang="en-US" dirty="0" smtClean="0"/>
              <a:t>Buying/Merging with 400 healthcare institutes</a:t>
            </a:r>
          </a:p>
          <a:p>
            <a:r>
              <a:rPr lang="en-US" dirty="0" smtClean="0"/>
              <a:t>Investing 10B+ based on ready business plans</a:t>
            </a:r>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4098" name="Picture 2"/>
          <p:cNvPicPr>
            <a:picLocks noChangeAspect="1" noChangeArrowheads="1"/>
          </p:cNvPicPr>
          <p:nvPr/>
        </p:nvPicPr>
        <p:blipFill>
          <a:blip r:embed="rId4" cstate="print"/>
          <a:srcRect/>
          <a:stretch>
            <a:fillRect/>
          </a:stretch>
        </p:blipFill>
        <p:spPr bwMode="auto">
          <a:xfrm>
            <a:off x="4834724" y="5157376"/>
            <a:ext cx="2689604" cy="165600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6876256" y="-27384"/>
            <a:ext cx="2251850" cy="158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43408"/>
            <a:ext cx="8229600" cy="1143000"/>
          </a:xfrm>
        </p:spPr>
        <p:txBody>
          <a:bodyPr/>
          <a:lstStyle/>
          <a:p>
            <a:r>
              <a:rPr lang="en-US" dirty="0" smtClean="0"/>
              <a:t>GHC – Projects</a:t>
            </a:r>
            <a:endParaRPr lang="en-US" dirty="0"/>
          </a:p>
        </p:txBody>
      </p:sp>
      <p:sp>
        <p:nvSpPr>
          <p:cNvPr id="3" name="Tijdelijke aanduiding voor inhoud 2"/>
          <p:cNvSpPr>
            <a:spLocks noGrp="1"/>
          </p:cNvSpPr>
          <p:nvPr>
            <p:ph idx="1"/>
          </p:nvPr>
        </p:nvSpPr>
        <p:spPr>
          <a:xfrm>
            <a:off x="457200" y="703237"/>
            <a:ext cx="8229600" cy="4525963"/>
          </a:xfrm>
        </p:spPr>
        <p:txBody>
          <a:bodyPr>
            <a:noAutofit/>
          </a:bodyPr>
          <a:lstStyle/>
          <a:p>
            <a:r>
              <a:rPr lang="en-US" dirty="0" smtClean="0"/>
              <a:t>Poverty Eradication &amp; Disaster avoidance </a:t>
            </a:r>
          </a:p>
          <a:p>
            <a:r>
              <a:rPr lang="en-US" dirty="0" smtClean="0"/>
              <a:t>UN MG NGO Commons Cluster represent one billion co-operative working people</a:t>
            </a:r>
          </a:p>
          <a:p>
            <a:r>
              <a:rPr lang="en-US" dirty="0" smtClean="0"/>
              <a:t>Commons are the politics for the next 60 year</a:t>
            </a:r>
          </a:p>
          <a:p>
            <a:r>
              <a:rPr lang="en-US" dirty="0" smtClean="0"/>
              <a:t>Emile is director of the Commons IRNetwork</a:t>
            </a:r>
          </a:p>
          <a:p>
            <a:r>
              <a:rPr lang="en-US" dirty="0" smtClean="0"/>
              <a:t>Promoting Global Layers Of Sustainability</a:t>
            </a:r>
          </a:p>
          <a:p>
            <a:r>
              <a:rPr lang="en-US" dirty="0" smtClean="0"/>
              <a:t>Promoting 10 Sustainability Human Rights</a:t>
            </a:r>
          </a:p>
          <a:p>
            <a:r>
              <a:rPr lang="en-US" dirty="0" smtClean="0"/>
              <a:t>Realizing Rural living hoods &amp; City planning</a:t>
            </a:r>
          </a:p>
          <a:p>
            <a:pPr>
              <a:buNone/>
            </a:pP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5122" name="Picture 2"/>
          <p:cNvPicPr>
            <a:picLocks noChangeAspect="1" noChangeArrowheads="1"/>
          </p:cNvPicPr>
          <p:nvPr/>
        </p:nvPicPr>
        <p:blipFill>
          <a:blip r:embed="rId4" cstate="print"/>
          <a:srcRect/>
          <a:stretch>
            <a:fillRect/>
          </a:stretch>
        </p:blipFill>
        <p:spPr bwMode="auto">
          <a:xfrm>
            <a:off x="971600" y="5229456"/>
            <a:ext cx="6803318" cy="23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ETG - Projects</a:t>
            </a:r>
            <a:endParaRPr lang="en-US" dirty="0"/>
          </a:p>
        </p:txBody>
      </p:sp>
      <p:sp>
        <p:nvSpPr>
          <p:cNvPr id="3" name="Tijdelijke aanduiding voor inhoud 2"/>
          <p:cNvSpPr>
            <a:spLocks noGrp="1"/>
          </p:cNvSpPr>
          <p:nvPr>
            <p:ph idx="1"/>
          </p:nvPr>
        </p:nvSpPr>
        <p:spPr/>
        <p:txBody>
          <a:bodyPr>
            <a:normAutofit/>
          </a:bodyPr>
          <a:lstStyle/>
          <a:p>
            <a:r>
              <a:rPr lang="en-US" dirty="0" smtClean="0"/>
              <a:t>Factories for sust. engines, batteries &amp; energy</a:t>
            </a:r>
          </a:p>
          <a:p>
            <a:r>
              <a:rPr lang="en-US" dirty="0" smtClean="0"/>
              <a:t>Factories for plastic replacing products</a:t>
            </a:r>
          </a:p>
          <a:p>
            <a:r>
              <a:rPr lang="en-US" dirty="0" smtClean="0"/>
              <a:t>Factories for sust. lightning products</a:t>
            </a:r>
          </a:p>
          <a:p>
            <a:r>
              <a:rPr lang="en-US" dirty="0" smtClean="0"/>
              <a:t>Factories for sust. transport solutions</a:t>
            </a:r>
          </a:p>
          <a:p>
            <a:r>
              <a:rPr lang="en-US" dirty="0" smtClean="0"/>
              <a:t>Factories for sust. construction &amp; housing</a:t>
            </a:r>
          </a:p>
          <a:p>
            <a:r>
              <a:rPr lang="en-US" dirty="0" smtClean="0"/>
              <a:t>Factories for sust. agri- &amp; forest cultures</a:t>
            </a:r>
          </a:p>
          <a:p>
            <a:r>
              <a:rPr lang="en-US" dirty="0" smtClean="0"/>
              <a:t>Factories for sust. consumer products</a:t>
            </a:r>
          </a:p>
          <a:p>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miniatuur-020.png"/>
          <p:cNvPicPr>
            <a:picLocks noChangeAspect="1"/>
          </p:cNvPicPr>
          <p:nvPr/>
        </p:nvPicPr>
        <p:blipFill>
          <a:blip r:embed="rId2" cstate="print"/>
          <a:stretch>
            <a:fillRect/>
          </a:stretch>
        </p:blipFill>
        <p:spPr>
          <a:xfrm>
            <a:off x="-1" y="4941344"/>
            <a:ext cx="1492834" cy="1584000"/>
          </a:xfrm>
          <a:prstGeom prst="rect">
            <a:avLst/>
          </a:prstGeom>
        </p:spPr>
      </p:pic>
      <p:sp>
        <p:nvSpPr>
          <p:cNvPr id="2" name="Titel 1"/>
          <p:cNvSpPr>
            <a:spLocks noGrp="1"/>
          </p:cNvSpPr>
          <p:nvPr>
            <p:ph type="title"/>
          </p:nvPr>
        </p:nvSpPr>
        <p:spPr/>
        <p:txBody>
          <a:bodyPr/>
          <a:lstStyle/>
          <a:p>
            <a:r>
              <a:rPr lang="en-US" dirty="0" smtClean="0"/>
              <a:t>SUM - Outlets</a:t>
            </a:r>
            <a:endParaRPr lang="en-US" dirty="0"/>
          </a:p>
        </p:txBody>
      </p:sp>
      <p:sp>
        <p:nvSpPr>
          <p:cNvPr id="3" name="Tijdelijke aanduiding voor inhoud 2"/>
          <p:cNvSpPr>
            <a:spLocks noGrp="1"/>
          </p:cNvSpPr>
          <p:nvPr>
            <p:ph idx="1"/>
          </p:nvPr>
        </p:nvSpPr>
        <p:spPr/>
        <p:txBody>
          <a:bodyPr/>
          <a:lstStyle/>
          <a:p>
            <a:r>
              <a:rPr lang="en-US" dirty="0" smtClean="0"/>
              <a:t>SUM monuments for sust. promotion</a:t>
            </a:r>
          </a:p>
          <a:p>
            <a:r>
              <a:rPr lang="en-US" dirty="0" smtClean="0"/>
              <a:t>Consumer products for sustainable living</a:t>
            </a:r>
          </a:p>
          <a:p>
            <a:r>
              <a:rPr lang="en-US" dirty="0" smtClean="0"/>
              <a:t>Hydrogen apps for fuel and CO</a:t>
            </a:r>
            <a:r>
              <a:rPr lang="en-US" baseline="-25000" dirty="0" smtClean="0"/>
              <a:t>2</a:t>
            </a:r>
            <a:r>
              <a:rPr lang="en-US" dirty="0" smtClean="0"/>
              <a:t> savings</a:t>
            </a:r>
          </a:p>
          <a:p>
            <a:r>
              <a:rPr lang="en-US" dirty="0" smtClean="0"/>
              <a:t>Home windmills &amp; solar panels </a:t>
            </a:r>
          </a:p>
          <a:p>
            <a:r>
              <a:rPr lang="en-US" dirty="0" smtClean="0"/>
              <a:t>Webshop and shopping mall outlets</a:t>
            </a:r>
          </a:p>
          <a:p>
            <a:r>
              <a:rPr lang="en-US" dirty="0" smtClean="0"/>
              <a:t>Web apps for sust. Living</a:t>
            </a:r>
          </a:p>
          <a:p>
            <a:r>
              <a:rPr lang="en-US" dirty="0" smtClean="0"/>
              <a:t>Footprint calculation</a:t>
            </a:r>
          </a:p>
          <a:p>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4" cstate="print"/>
          <a:stretch>
            <a:fillRect/>
          </a:stretch>
        </p:blipFill>
        <p:spPr>
          <a:xfrm>
            <a:off x="7918168" y="5733256"/>
            <a:ext cx="1190336" cy="1080120"/>
          </a:xfrm>
          <a:prstGeom prst="rect">
            <a:avLst/>
          </a:prstGeom>
        </p:spPr>
      </p:pic>
      <p:pic>
        <p:nvPicPr>
          <p:cNvPr id="6" name="Afbeelding 5" descr="21122011-rdm-2.png"/>
          <p:cNvPicPr>
            <a:picLocks noChangeAspect="1"/>
          </p:cNvPicPr>
          <p:nvPr/>
        </p:nvPicPr>
        <p:blipFill>
          <a:blip r:embed="rId5" cstate="print"/>
          <a:stretch>
            <a:fillRect/>
          </a:stretch>
        </p:blipFill>
        <p:spPr>
          <a:xfrm>
            <a:off x="6768000" y="0"/>
            <a:ext cx="2376000" cy="1584000"/>
          </a:xfrm>
          <a:prstGeom prst="rect">
            <a:avLst/>
          </a:prstGeom>
        </p:spPr>
      </p:pic>
      <p:pic>
        <p:nvPicPr>
          <p:cNvPr id="9" name="Afbeelding 8" descr="Afb0218.jpg"/>
          <p:cNvPicPr>
            <a:picLocks noChangeAspect="1"/>
          </p:cNvPicPr>
          <p:nvPr/>
        </p:nvPicPr>
        <p:blipFill>
          <a:blip r:embed="rId6" cstate="print"/>
          <a:stretch>
            <a:fillRect/>
          </a:stretch>
        </p:blipFill>
        <p:spPr>
          <a:xfrm>
            <a:off x="5436096" y="4509120"/>
            <a:ext cx="1761660" cy="234888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WSF – HQ, Visitors Center ?</a:t>
            </a:r>
            <a:endParaRPr lang="en-US" dirty="0"/>
          </a:p>
        </p:txBody>
      </p:sp>
      <p:sp>
        <p:nvSpPr>
          <p:cNvPr id="3" name="Tijdelijke aanduiding voor inhoud 2"/>
          <p:cNvSpPr>
            <a:spLocks noGrp="1"/>
          </p:cNvSpPr>
          <p:nvPr>
            <p:ph idx="1"/>
          </p:nvPr>
        </p:nvSpPr>
        <p:spPr/>
        <p:txBody>
          <a:bodyPr/>
          <a:lstStyle/>
          <a:p>
            <a:r>
              <a:rPr lang="en-US" dirty="0" smtClean="0"/>
              <a:t>Int. Center for Sustainability, Integrate Health, and Leadership development.</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pic>
        <p:nvPicPr>
          <p:cNvPr id="6" name="Afbeelding 5" descr="Panorama_Paleis_Soestdijk_beeld_vlaglinks - kopie.jpg"/>
          <p:cNvPicPr>
            <a:picLocks noChangeAspect="1"/>
          </p:cNvPicPr>
          <p:nvPr/>
        </p:nvPicPr>
        <p:blipFill>
          <a:blip r:embed="rId4" cstate="print"/>
          <a:stretch>
            <a:fillRect/>
          </a:stretch>
        </p:blipFill>
        <p:spPr>
          <a:xfrm>
            <a:off x="0" y="3083647"/>
            <a:ext cx="9144000" cy="236157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915816" y="5991671"/>
            <a:ext cx="3528392" cy="461665"/>
          </a:xfrm>
          <a:prstGeom prst="rect">
            <a:avLst/>
          </a:prstGeom>
        </p:spPr>
        <p:txBody>
          <a:bodyPr wrap="square">
            <a:spAutoFit/>
          </a:bodyPr>
          <a:lstStyle/>
          <a:p>
            <a:pPr algn="ctr"/>
            <a:r>
              <a:rPr lang="en-US" sz="2400" dirty="0" smtClean="0">
                <a:hlinkClick r:id="rId2"/>
              </a:rPr>
              <a:t>worldsustainabilityfund.nl</a:t>
            </a:r>
            <a:endParaRPr lang="en-US" sz="2400" dirty="0"/>
          </a:p>
        </p:txBody>
      </p:sp>
      <p:sp>
        <p:nvSpPr>
          <p:cNvPr id="6" name="Tijdelijke aanduiding voor inhoud 2"/>
          <p:cNvSpPr txBox="1">
            <a:spLocks/>
          </p:cNvSpPr>
          <p:nvPr/>
        </p:nvSpPr>
        <p:spPr>
          <a:xfrm>
            <a:off x="467544" y="1196752"/>
            <a:ext cx="8352928" cy="309634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Creating </a:t>
            </a:r>
            <a:r>
              <a:rPr lang="en-US" sz="2800" dirty="0" smtClean="0"/>
              <a:t> The Shift</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80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t>Thank You</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i="0" u="none" strike="noStrike" kern="1200" cap="none" spc="0" normalizeH="0" baseline="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i="0" u="none" strike="noStrike" kern="1200" cap="none" spc="0" normalizeH="0" baseline="0" noProof="0" dirty="0">
              <a:ln>
                <a:noFill/>
              </a:ln>
              <a:solidFill>
                <a:schemeClr val="tx1"/>
              </a:solidFill>
              <a:effectLst/>
              <a:uLnTx/>
              <a:uFillTx/>
              <a:latin typeface="+mn-lt"/>
              <a:ea typeface="+mn-ea"/>
              <a:cs typeface="+mn-cs"/>
            </a:endParaRPr>
          </a:p>
        </p:txBody>
      </p:sp>
      <p:pic>
        <p:nvPicPr>
          <p:cNvPr id="7" name="Afbeelding 6" descr="logo.png"/>
          <p:cNvPicPr>
            <a:picLocks noChangeAspect="1"/>
          </p:cNvPicPr>
          <p:nvPr/>
        </p:nvPicPr>
        <p:blipFill>
          <a:blip r:embed="rId3" cstate="print"/>
          <a:stretch>
            <a:fillRect/>
          </a:stretch>
        </p:blipFill>
        <p:spPr>
          <a:xfrm>
            <a:off x="4029736" y="4725144"/>
            <a:ext cx="1190336" cy="108012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Putting WSF in global perspective</a:t>
            </a:r>
            <a:endParaRPr lang="en-US" dirty="0"/>
          </a:p>
        </p:txBody>
      </p:sp>
      <p:sp>
        <p:nvSpPr>
          <p:cNvPr id="3" name="Tijdelijke aanduiding voor inhoud 2"/>
          <p:cNvSpPr>
            <a:spLocks noGrp="1"/>
          </p:cNvSpPr>
          <p:nvPr>
            <p:ph idx="1"/>
          </p:nvPr>
        </p:nvSpPr>
        <p:spPr/>
        <p:txBody>
          <a:bodyPr/>
          <a:lstStyle/>
          <a:p>
            <a:r>
              <a:rPr lang="en-US" dirty="0" smtClean="0"/>
              <a:t>By top: GDP, SWF’s, Banks &amp; NGO’s</a:t>
            </a:r>
          </a:p>
          <a:p>
            <a:r>
              <a:rPr lang="en-US" dirty="0" smtClean="0"/>
              <a:t>By Population stress</a:t>
            </a:r>
          </a:p>
          <a:p>
            <a:r>
              <a:rPr lang="en-US" dirty="0" smtClean="0"/>
              <a:t>By CDM development</a:t>
            </a:r>
          </a:p>
          <a:p>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636912"/>
            <a:ext cx="8229600" cy="3672408"/>
          </a:xfrm>
        </p:spPr>
        <p:txBody>
          <a:bodyPr>
            <a:normAutofit fontScale="92500" lnSpcReduction="20000"/>
          </a:bodyPr>
          <a:lstStyle/>
          <a:p>
            <a:r>
              <a:rPr lang="en-US" dirty="0" smtClean="0"/>
              <a:t>Essence SUM – Overall Council</a:t>
            </a:r>
          </a:p>
          <a:p>
            <a:r>
              <a:rPr lang="en-US" dirty="0" smtClean="0"/>
              <a:t>Stg. WSF – Financial Management</a:t>
            </a:r>
          </a:p>
          <a:p>
            <a:r>
              <a:rPr lang="en-US" dirty="0" smtClean="0"/>
              <a:t>WSF – World Sustainability Fund HQ + Org.</a:t>
            </a:r>
          </a:p>
          <a:p>
            <a:r>
              <a:rPr lang="en-US" dirty="0" smtClean="0"/>
              <a:t>WSBank – World Sustainability Bank</a:t>
            </a:r>
          </a:p>
          <a:p>
            <a:r>
              <a:rPr lang="en-US" dirty="0" smtClean="0"/>
              <a:t>SBF – Sustainable Health Support</a:t>
            </a:r>
          </a:p>
          <a:p>
            <a:r>
              <a:rPr lang="en-US" dirty="0" smtClean="0"/>
              <a:t>GHC – </a:t>
            </a:r>
            <a:r>
              <a:rPr lang="en-US" dirty="0" smtClean="0">
                <a:solidFill>
                  <a:srgbClr val="FF0000"/>
                </a:solidFill>
              </a:rPr>
              <a:t>Sustainable Politics, Law, and Living</a:t>
            </a:r>
          </a:p>
          <a:p>
            <a:r>
              <a:rPr lang="en-US" dirty="0" smtClean="0"/>
              <a:t>ETG – Sustainable Technologies Production</a:t>
            </a:r>
          </a:p>
          <a:p>
            <a:r>
              <a:rPr lang="en-US" dirty="0" smtClean="0"/>
              <a:t>SUM – Sustainable Products Outlets</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
        <p:nvSpPr>
          <p:cNvPr id="6" name="Afgeronde rechthoek 5"/>
          <p:cNvSpPr/>
          <p:nvPr/>
        </p:nvSpPr>
        <p:spPr>
          <a:xfrm>
            <a:off x="107504" y="1700808"/>
            <a:ext cx="1296144"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WSF</a:t>
            </a:r>
            <a:endParaRPr lang="en-US" sz="2800" b="1" dirty="0"/>
          </a:p>
        </p:txBody>
      </p:sp>
      <p:sp>
        <p:nvSpPr>
          <p:cNvPr id="8" name="Afgeronde rechthoek 7"/>
          <p:cNvSpPr/>
          <p:nvPr/>
        </p:nvSpPr>
        <p:spPr>
          <a:xfrm>
            <a:off x="1641376" y="1700808"/>
            <a:ext cx="1296144"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WSB</a:t>
            </a:r>
            <a:endParaRPr lang="en-US" sz="2800" b="1" dirty="0"/>
          </a:p>
        </p:txBody>
      </p:sp>
      <p:sp>
        <p:nvSpPr>
          <p:cNvPr id="9" name="Afgeronde rechthoek 8"/>
          <p:cNvSpPr/>
          <p:nvPr/>
        </p:nvSpPr>
        <p:spPr>
          <a:xfrm>
            <a:off x="3153544" y="1700808"/>
            <a:ext cx="1296144"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SBF</a:t>
            </a:r>
            <a:endParaRPr lang="en-US" sz="2800" b="1" dirty="0"/>
          </a:p>
        </p:txBody>
      </p:sp>
      <p:sp>
        <p:nvSpPr>
          <p:cNvPr id="11" name="Afgeronde rechthoek 10"/>
          <p:cNvSpPr/>
          <p:nvPr/>
        </p:nvSpPr>
        <p:spPr>
          <a:xfrm>
            <a:off x="4694312" y="1700808"/>
            <a:ext cx="1296144"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GHC</a:t>
            </a:r>
            <a:endParaRPr lang="en-US" sz="2800" b="1" dirty="0"/>
          </a:p>
        </p:txBody>
      </p:sp>
      <p:sp>
        <p:nvSpPr>
          <p:cNvPr id="12" name="Afgeronde rechthoek 11"/>
          <p:cNvSpPr/>
          <p:nvPr/>
        </p:nvSpPr>
        <p:spPr>
          <a:xfrm>
            <a:off x="6228184" y="1700808"/>
            <a:ext cx="1296144"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ETG</a:t>
            </a:r>
            <a:endParaRPr lang="en-US" sz="2800" b="1" dirty="0"/>
          </a:p>
        </p:txBody>
      </p:sp>
      <p:sp>
        <p:nvSpPr>
          <p:cNvPr id="13" name="Afgeronde rechthoek 12"/>
          <p:cNvSpPr/>
          <p:nvPr/>
        </p:nvSpPr>
        <p:spPr>
          <a:xfrm>
            <a:off x="7740352" y="1700808"/>
            <a:ext cx="1296144"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SUM</a:t>
            </a:r>
            <a:endParaRPr lang="en-US" sz="2800" b="1" dirty="0"/>
          </a:p>
        </p:txBody>
      </p:sp>
      <p:cxnSp>
        <p:nvCxnSpPr>
          <p:cNvPr id="15" name="Gebogen verbindingslijn 14"/>
          <p:cNvCxnSpPr>
            <a:endCxn id="11" idx="0"/>
          </p:cNvCxnSpPr>
          <p:nvPr/>
        </p:nvCxnSpPr>
        <p:spPr>
          <a:xfrm rot="16200000" flipH="1">
            <a:off x="4627730" y="986154"/>
            <a:ext cx="648072" cy="781236"/>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8" name="Gebogen verbindingslijn 17"/>
          <p:cNvCxnSpPr>
            <a:endCxn id="12" idx="0"/>
          </p:cNvCxnSpPr>
          <p:nvPr/>
        </p:nvCxnSpPr>
        <p:spPr>
          <a:xfrm rot="16200000" flipH="1">
            <a:off x="5394666" y="219218"/>
            <a:ext cx="648072" cy="2315108"/>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1" name="Gebogen verbindingslijn 20"/>
          <p:cNvCxnSpPr>
            <a:endCxn id="13" idx="0"/>
          </p:cNvCxnSpPr>
          <p:nvPr/>
        </p:nvCxnSpPr>
        <p:spPr>
          <a:xfrm rot="16200000" flipH="1">
            <a:off x="6150750" y="-536866"/>
            <a:ext cx="648072" cy="3827276"/>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4" name="Gebogen verbindingslijn 23"/>
          <p:cNvCxnSpPr>
            <a:endCxn id="9" idx="0"/>
          </p:cNvCxnSpPr>
          <p:nvPr/>
        </p:nvCxnSpPr>
        <p:spPr>
          <a:xfrm rot="5400000">
            <a:off x="3857346" y="997006"/>
            <a:ext cx="648072" cy="759532"/>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7" name="Gebogen verbindingslijn 26"/>
          <p:cNvCxnSpPr>
            <a:endCxn id="6" idx="0"/>
          </p:cNvCxnSpPr>
          <p:nvPr/>
        </p:nvCxnSpPr>
        <p:spPr>
          <a:xfrm rot="5400000">
            <a:off x="2334326" y="-526014"/>
            <a:ext cx="648072" cy="3805572"/>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0" name="Gebogen verbindingslijn 29"/>
          <p:cNvCxnSpPr>
            <a:endCxn id="8" idx="0"/>
          </p:cNvCxnSpPr>
          <p:nvPr/>
        </p:nvCxnSpPr>
        <p:spPr>
          <a:xfrm rot="5400000">
            <a:off x="3101262" y="240922"/>
            <a:ext cx="648072" cy="2271700"/>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9" name="Afgeronde rechthoek 18"/>
          <p:cNvSpPr/>
          <p:nvPr/>
        </p:nvSpPr>
        <p:spPr>
          <a:xfrm>
            <a:off x="3419872" y="404664"/>
            <a:ext cx="230425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Stg. WSF</a:t>
            </a:r>
            <a:endParaRPr lang="en-US" sz="2800" b="1" dirty="0"/>
          </a:p>
        </p:txBody>
      </p:sp>
      <p:sp>
        <p:nvSpPr>
          <p:cNvPr id="36" name="Afgeronde rechthoek 35"/>
          <p:cNvSpPr/>
          <p:nvPr/>
        </p:nvSpPr>
        <p:spPr>
          <a:xfrm>
            <a:off x="323528" y="404664"/>
            <a:ext cx="2282552" cy="648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t>Essence SUM</a:t>
            </a:r>
            <a:endParaRPr lang="en-US" sz="28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GDP Largest Economies </a:t>
            </a:r>
            <a:r>
              <a:rPr lang="en-US" sz="2400" dirty="0" smtClean="0">
                <a:hlinkClick r:id="rId2"/>
              </a:rPr>
              <a:t>*</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357776" y="1411188"/>
            <a:ext cx="8318680" cy="4320000"/>
          </a:xfrm>
          <a:prstGeom prst="rect">
            <a:avLst/>
          </a:prstGeom>
          <a:noFill/>
          <a:ln w="9525">
            <a:noFill/>
            <a:miter lim="800000"/>
            <a:headEnd/>
            <a:tailEnd/>
          </a:ln>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5" cstate="print"/>
          <a:stretch>
            <a:fillRect/>
          </a:stretch>
        </p:blipFill>
        <p:spPr>
          <a:xfrm>
            <a:off x="7918168" y="5733256"/>
            <a:ext cx="1190336" cy="1080120"/>
          </a:xfrm>
          <a:prstGeom prst="rect">
            <a:avLst/>
          </a:prstGeom>
        </p:spPr>
      </p:pic>
      <p:sp>
        <p:nvSpPr>
          <p:cNvPr id="7" name="Rechthoek 6"/>
          <p:cNvSpPr/>
          <p:nvPr/>
        </p:nvSpPr>
        <p:spPr>
          <a:xfrm>
            <a:off x="395536" y="5949280"/>
            <a:ext cx="3172279" cy="369332"/>
          </a:xfrm>
          <a:prstGeom prst="rect">
            <a:avLst/>
          </a:prstGeom>
        </p:spPr>
        <p:txBody>
          <a:bodyPr wrap="none">
            <a:spAutoFit/>
          </a:bodyPr>
          <a:lstStyle/>
          <a:p>
            <a:r>
              <a:rPr lang="en-US" dirty="0" smtClean="0">
                <a:solidFill>
                  <a:schemeClr val="tx1">
                    <a:lumMod val="50000"/>
                    <a:lumOff val="50000"/>
                  </a:schemeClr>
                </a:solidFill>
              </a:rPr>
              <a:t>*GDP = Gross Domestic Product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CO2 emissions per capita </a:t>
            </a:r>
            <a:r>
              <a:rPr lang="en-US" sz="2400" dirty="0" smtClean="0">
                <a:hlinkClick r:id="rId2"/>
              </a:rPr>
              <a: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04925" y="1628800"/>
            <a:ext cx="6534150" cy="4638675"/>
          </a:xfrm>
          <a:prstGeom prst="rect">
            <a:avLst/>
          </a:prstGeom>
          <a:noFill/>
          <a:ln w="9525">
            <a:noFill/>
            <a:miter lim="800000"/>
            <a:headEnd/>
            <a:tailEnd/>
          </a:ln>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5"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08106" y="1233336"/>
            <a:ext cx="6260238" cy="5004000"/>
          </a:xfrm>
          <a:prstGeom prst="rect">
            <a:avLst/>
          </a:prstGeom>
          <a:noFill/>
          <a:ln w="9525">
            <a:noFill/>
            <a:miter lim="800000"/>
            <a:headEnd/>
            <a:tailEnd/>
          </a:ln>
        </p:spPr>
      </p:pic>
      <p:sp>
        <p:nvSpPr>
          <p:cNvPr id="5" name="Titel 1"/>
          <p:cNvSpPr>
            <a:spLocks noGrp="1"/>
          </p:cNvSpPr>
          <p:nvPr>
            <p:ph type="title"/>
          </p:nvPr>
        </p:nvSpPr>
        <p:spPr>
          <a:xfrm>
            <a:off x="457200" y="274638"/>
            <a:ext cx="8229600" cy="1143000"/>
          </a:xfrm>
        </p:spPr>
        <p:txBody>
          <a:bodyPr/>
          <a:lstStyle/>
          <a:p>
            <a:r>
              <a:rPr lang="en-US" dirty="0" smtClean="0"/>
              <a:t>World's Largest SWF’s 2013</a:t>
            </a:r>
            <a:r>
              <a:rPr lang="en-US" sz="2400" dirty="0" smtClean="0">
                <a:hlinkClick r:id="rId3"/>
              </a:rPr>
              <a:t>*</a:t>
            </a:r>
            <a:endParaRPr lang="en-US" dirty="0"/>
          </a:p>
        </p:txBody>
      </p:sp>
      <p:sp>
        <p:nvSpPr>
          <p:cNvPr id="6" name="Rechthoek 5"/>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7" name="Afbeelding 6" descr="logo.png"/>
          <p:cNvPicPr>
            <a:picLocks noChangeAspect="1"/>
          </p:cNvPicPr>
          <p:nvPr/>
        </p:nvPicPr>
        <p:blipFill>
          <a:blip r:embed="rId5" cstate="print"/>
          <a:stretch>
            <a:fillRect/>
          </a:stretch>
        </p:blipFill>
        <p:spPr>
          <a:xfrm>
            <a:off x="7918168" y="5733256"/>
            <a:ext cx="1190336" cy="1080120"/>
          </a:xfrm>
          <a:prstGeom prst="rect">
            <a:avLst/>
          </a:prstGeom>
        </p:spPr>
      </p:pic>
      <p:sp>
        <p:nvSpPr>
          <p:cNvPr id="8" name="Rechthoek 7"/>
          <p:cNvSpPr/>
          <p:nvPr/>
        </p:nvSpPr>
        <p:spPr>
          <a:xfrm>
            <a:off x="1259632" y="6237312"/>
            <a:ext cx="3331618" cy="369332"/>
          </a:xfrm>
          <a:prstGeom prst="rect">
            <a:avLst/>
          </a:prstGeom>
        </p:spPr>
        <p:txBody>
          <a:bodyPr wrap="none">
            <a:spAutoFit/>
          </a:bodyPr>
          <a:lstStyle/>
          <a:p>
            <a:r>
              <a:rPr lang="en-US" dirty="0" smtClean="0">
                <a:solidFill>
                  <a:schemeClr val="tx1">
                    <a:lumMod val="50000"/>
                    <a:lumOff val="50000"/>
                  </a:schemeClr>
                </a:solidFill>
              </a:rPr>
              <a:t>*SWF’s = Sovereign Wealth Funds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GPFNorway </a:t>
            </a:r>
            <a:r>
              <a:rPr lang="en-US" sz="2400" dirty="0" smtClean="0">
                <a:hlinkClick r:id="rId2"/>
              </a:rPr>
              <a:t>*1</a:t>
            </a:r>
            <a:r>
              <a:rPr lang="en-US" sz="2400" dirty="0" smtClean="0"/>
              <a:t>, </a:t>
            </a:r>
            <a:r>
              <a:rPr lang="en-US" sz="2400" dirty="0" smtClean="0">
                <a:hlinkClick r:id="rId3"/>
              </a:rPr>
              <a:t>*2</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5" cstate="print"/>
          <a:stretch>
            <a:fillRect/>
          </a:stretch>
        </p:blipFill>
        <p:spPr>
          <a:xfrm>
            <a:off x="7918168" y="5733256"/>
            <a:ext cx="1190336" cy="1080120"/>
          </a:xfrm>
          <a:prstGeom prst="rect">
            <a:avLst/>
          </a:prstGeom>
        </p:spPr>
      </p:pic>
      <p:pic>
        <p:nvPicPr>
          <p:cNvPr id="5123" name="Picture 3"/>
          <p:cNvPicPr>
            <a:picLocks noChangeAspect="1" noChangeArrowheads="1"/>
          </p:cNvPicPr>
          <p:nvPr/>
        </p:nvPicPr>
        <p:blipFill>
          <a:blip r:embed="rId6" cstate="print"/>
          <a:srcRect/>
          <a:stretch>
            <a:fillRect/>
          </a:stretch>
        </p:blipFill>
        <p:spPr bwMode="auto">
          <a:xfrm>
            <a:off x="971600" y="1228155"/>
            <a:ext cx="7190345" cy="4937149"/>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5292080" y="5949280"/>
            <a:ext cx="2183826" cy="808112"/>
          </a:xfrm>
          <a:prstGeom prst="rect">
            <a:avLst/>
          </a:prstGeom>
          <a:noFill/>
          <a:ln w="9525">
            <a:noFill/>
            <a:miter lim="800000"/>
            <a:headEnd/>
            <a:tailEnd/>
          </a:ln>
        </p:spPr>
      </p:pic>
      <p:pic>
        <p:nvPicPr>
          <p:cNvPr id="5124" name="Picture 4"/>
          <p:cNvPicPr>
            <a:picLocks noChangeAspect="1" noChangeArrowheads="1"/>
          </p:cNvPicPr>
          <p:nvPr/>
        </p:nvPicPr>
        <p:blipFill>
          <a:blip r:embed="rId8" cstate="print"/>
          <a:srcRect/>
          <a:stretch>
            <a:fillRect/>
          </a:stretch>
        </p:blipFill>
        <p:spPr bwMode="auto">
          <a:xfrm>
            <a:off x="1339230" y="1484784"/>
            <a:ext cx="215265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99592" y="332656"/>
            <a:ext cx="7454770" cy="5616000"/>
          </a:xfrm>
          <a:prstGeom prst="rect">
            <a:avLst/>
          </a:prstGeom>
          <a:noFill/>
          <a:ln w="9525">
            <a:noFill/>
            <a:miter lim="800000"/>
            <a:headEnd/>
            <a:tailEnd/>
          </a:ln>
        </p:spPr>
      </p:pic>
      <p:sp>
        <p:nvSpPr>
          <p:cNvPr id="5" name="Rechthoek 4"/>
          <p:cNvSpPr/>
          <p:nvPr/>
        </p:nvSpPr>
        <p:spPr>
          <a:xfrm>
            <a:off x="5399270" y="1412776"/>
            <a:ext cx="2845138" cy="369332"/>
          </a:xfrm>
          <a:prstGeom prst="rect">
            <a:avLst/>
          </a:prstGeom>
        </p:spPr>
        <p:txBody>
          <a:bodyPr wrap="none">
            <a:spAutoFit/>
          </a:bodyPr>
          <a:lstStyle/>
          <a:p>
            <a:r>
              <a:rPr lang="en-US" dirty="0" smtClean="0">
                <a:hlinkClick r:id="rId3"/>
              </a:rPr>
              <a:t>www.revenuewatch.org/nrf </a:t>
            </a:r>
            <a:endParaRPr lang="en-US" dirty="0"/>
          </a:p>
        </p:txBody>
      </p:sp>
      <p:sp>
        <p:nvSpPr>
          <p:cNvPr id="6" name="Rechthoek 5"/>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7" name="Afbeelding 6" descr="logo.png"/>
          <p:cNvPicPr>
            <a:picLocks noChangeAspect="1"/>
          </p:cNvPicPr>
          <p:nvPr/>
        </p:nvPicPr>
        <p:blipFill>
          <a:blip r:embed="rId5"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World's Largest Banks 2013</a:t>
            </a:r>
            <a:r>
              <a:rPr lang="en-US" sz="2400" dirty="0" smtClean="0">
                <a:hlinkClick r:id="rId2"/>
              </a:rPr>
              <a: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7544" y="1433512"/>
            <a:ext cx="8284722" cy="4788000"/>
          </a:xfrm>
          <a:prstGeom prst="rect">
            <a:avLst/>
          </a:prstGeom>
          <a:noFill/>
          <a:ln w="9525">
            <a:noFill/>
            <a:miter lim="800000"/>
            <a:headEnd/>
            <a:tailEnd/>
          </a:ln>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5" cstate="print"/>
          <a:stretch>
            <a:fillRect/>
          </a:stretch>
        </p:blipFill>
        <p:spPr>
          <a:xfrm>
            <a:off x="7918168" y="5733256"/>
            <a:ext cx="1190336" cy="1080120"/>
          </a:xfrm>
          <a:prstGeom prst="rect">
            <a:avLst/>
          </a:prstGeom>
        </p:spPr>
      </p:pic>
      <p:sp>
        <p:nvSpPr>
          <p:cNvPr id="7" name="Rechthoek 6"/>
          <p:cNvSpPr/>
          <p:nvPr/>
        </p:nvSpPr>
        <p:spPr>
          <a:xfrm>
            <a:off x="6300192" y="1772816"/>
            <a:ext cx="1082348" cy="276999"/>
          </a:xfrm>
          <a:prstGeom prst="rect">
            <a:avLst/>
          </a:prstGeom>
        </p:spPr>
        <p:txBody>
          <a:bodyPr wrap="none">
            <a:spAutoFit/>
          </a:bodyPr>
          <a:lstStyle/>
          <a:p>
            <a:r>
              <a:rPr lang="en-US" sz="1200" dirty="0" smtClean="0">
                <a:solidFill>
                  <a:schemeClr val="tx1">
                    <a:lumMod val="65000"/>
                    <a:lumOff val="35000"/>
                  </a:schemeClr>
                </a:solidFill>
              </a:rPr>
              <a:t>400.000 Labor</a:t>
            </a:r>
            <a:endParaRPr lang="en-US" sz="1200" dirty="0">
              <a:solidFill>
                <a:schemeClr val="tx1">
                  <a:lumMod val="65000"/>
                  <a:lumOff val="35000"/>
                </a:schemeClr>
              </a:solidFill>
            </a:endParaRPr>
          </a:p>
        </p:txBody>
      </p:sp>
      <p:sp>
        <p:nvSpPr>
          <p:cNvPr id="8" name="Rechthoek 7"/>
          <p:cNvSpPr/>
          <p:nvPr/>
        </p:nvSpPr>
        <p:spPr>
          <a:xfrm>
            <a:off x="6300192" y="2359913"/>
            <a:ext cx="1082348" cy="276999"/>
          </a:xfrm>
          <a:prstGeom prst="rect">
            <a:avLst/>
          </a:prstGeom>
        </p:spPr>
        <p:txBody>
          <a:bodyPr wrap="none">
            <a:spAutoFit/>
          </a:bodyPr>
          <a:lstStyle/>
          <a:p>
            <a:r>
              <a:rPr lang="en-US" sz="1200" dirty="0" smtClean="0">
                <a:solidFill>
                  <a:schemeClr val="tx1">
                    <a:lumMod val="65000"/>
                    <a:lumOff val="35000"/>
                  </a:schemeClr>
                </a:solidFill>
              </a:rPr>
              <a:t>250.000 Labor</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788024" y="5156026"/>
            <a:ext cx="2971800" cy="165735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t>HSBC Annual Report 2013</a:t>
            </a:r>
            <a:r>
              <a:rPr lang="en-US" sz="2400" dirty="0" smtClean="0">
                <a:hlinkClick r:id="rId3"/>
              </a:rPr>
              <a:t>*</a:t>
            </a:r>
            <a:endParaRPr lang="en-US" dirty="0"/>
          </a:p>
        </p:txBody>
      </p:sp>
      <p:sp>
        <p:nvSpPr>
          <p:cNvPr id="3" name="Tijdelijke aanduiding voor inhoud 2"/>
          <p:cNvSpPr>
            <a:spLocks noGrp="1"/>
          </p:cNvSpPr>
          <p:nvPr>
            <p:ph idx="1"/>
          </p:nvPr>
        </p:nvSpPr>
        <p:spPr/>
        <p:txBody>
          <a:bodyPr>
            <a:normAutofit/>
          </a:bodyPr>
          <a:lstStyle/>
          <a:p>
            <a:r>
              <a:rPr lang="en-US" dirty="0" smtClean="0"/>
              <a:t>54 million customers, 6.300 offices</a:t>
            </a:r>
          </a:p>
          <a:p>
            <a:r>
              <a:rPr lang="en-US" dirty="0" smtClean="0"/>
              <a:t>75 countries, HQ London</a:t>
            </a:r>
          </a:p>
          <a:p>
            <a:r>
              <a:rPr lang="en-US" dirty="0" smtClean="0"/>
              <a:t>250.000 labor,  889 tons CO</a:t>
            </a:r>
            <a:r>
              <a:rPr lang="en-US" baseline="-25000" dirty="0" smtClean="0"/>
              <a:t>2</a:t>
            </a:r>
            <a:r>
              <a:rPr lang="en-US" dirty="0" smtClean="0"/>
              <a:t> emission</a:t>
            </a:r>
          </a:p>
          <a:p>
            <a:r>
              <a:rPr lang="en-US" dirty="0" smtClean="0"/>
              <a:t>$ 207 billion market capitalisation</a:t>
            </a:r>
          </a:p>
          <a:p>
            <a:r>
              <a:rPr lang="en-US" dirty="0" smtClean="0"/>
              <a:t>$ </a:t>
            </a:r>
            <a:r>
              <a:rPr lang="en-GB" dirty="0" smtClean="0"/>
              <a:t>3.028</a:t>
            </a:r>
            <a:r>
              <a:rPr lang="en-US" dirty="0" smtClean="0"/>
              <a:t> billion exposures</a:t>
            </a:r>
          </a:p>
          <a:p>
            <a:r>
              <a:rPr lang="en-US" dirty="0" smtClean="0"/>
              <a:t>Our purpose is to be where the growth is, …</a:t>
            </a:r>
          </a:p>
          <a:p>
            <a:endParaRPr lang="en-US" dirty="0" smtClean="0"/>
          </a:p>
          <a:p>
            <a:endParaRPr lang="en-US" dirty="0" smtClean="0"/>
          </a:p>
          <a:p>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7820347" y="1772816"/>
            <a:ext cx="1000125" cy="1428750"/>
          </a:xfrm>
          <a:prstGeom prst="rect">
            <a:avLst/>
          </a:prstGeom>
          <a:noFill/>
          <a:ln w="9525">
            <a:noFill/>
            <a:miter lim="800000"/>
            <a:headEnd/>
            <a:tailEnd/>
          </a:ln>
        </p:spPr>
      </p:pic>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5"/>
              </a:rPr>
              <a:t>2014-04-04, ©</a:t>
            </a:r>
            <a:r>
              <a:rPr lang="en-US" dirty="0" smtClean="0">
                <a:solidFill>
                  <a:schemeClr val="bg2">
                    <a:lumMod val="25000"/>
                  </a:schemeClr>
                </a:solidFill>
                <a:hlinkClick r:id="rId5"/>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6"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Top NGO’s </a:t>
            </a:r>
            <a:r>
              <a:rPr lang="en-US" sz="2400" dirty="0" smtClean="0">
                <a:hlinkClick r:id="rId3"/>
              </a:rPr>
              <a:t>*1</a:t>
            </a:r>
            <a:r>
              <a:rPr lang="en-US" sz="2400" dirty="0" smtClean="0"/>
              <a:t>, </a:t>
            </a:r>
            <a:r>
              <a:rPr lang="en-US" sz="2400" dirty="0" smtClean="0">
                <a:hlinkClick r:id="rId4"/>
              </a:rPr>
              <a:t>*2</a:t>
            </a:r>
            <a:endParaRPr lang="en-US" dirty="0" smtClean="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5"/>
              </a:rPr>
              <a:t>2014-04-04, ©</a:t>
            </a:r>
            <a:r>
              <a:rPr lang="en-US" dirty="0" smtClean="0">
                <a:solidFill>
                  <a:schemeClr val="bg2">
                    <a:lumMod val="25000"/>
                  </a:schemeClr>
                </a:solidFill>
                <a:hlinkClick r:id="rId5"/>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6" cstate="print"/>
          <a:stretch>
            <a:fillRect/>
          </a:stretch>
        </p:blipFill>
        <p:spPr>
          <a:xfrm>
            <a:off x="7918168" y="5733256"/>
            <a:ext cx="1190336" cy="1080120"/>
          </a:xfrm>
          <a:prstGeom prst="rect">
            <a:avLst/>
          </a:prstGeom>
        </p:spPr>
      </p:pic>
      <p:pic>
        <p:nvPicPr>
          <p:cNvPr id="7170" name="Picture 2">
            <a:hlinkClick r:id="rId7"/>
          </p:cNvPr>
          <p:cNvPicPr>
            <a:picLocks noChangeAspect="1" noChangeArrowheads="1"/>
          </p:cNvPicPr>
          <p:nvPr/>
        </p:nvPicPr>
        <p:blipFill>
          <a:blip r:embed="rId8" cstate="print"/>
          <a:srcRect/>
          <a:stretch>
            <a:fillRect/>
          </a:stretch>
        </p:blipFill>
        <p:spPr bwMode="auto">
          <a:xfrm>
            <a:off x="6444208" y="5357832"/>
            <a:ext cx="1044460" cy="1404000"/>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539552" y="1484784"/>
            <a:ext cx="8163152" cy="37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BRAC </a:t>
            </a:r>
            <a:r>
              <a:rPr lang="en-US" sz="2400" dirty="0" smtClean="0">
                <a:hlinkClick r:id="rId2"/>
              </a:rPr>
              <a:t>*</a:t>
            </a:r>
            <a:endParaRPr lang="en-US" dirty="0"/>
          </a:p>
        </p:txBody>
      </p:sp>
      <p:sp>
        <p:nvSpPr>
          <p:cNvPr id="3" name="Tijdelijke aanduiding voor inhoud 2"/>
          <p:cNvSpPr>
            <a:spLocks noGrp="1"/>
          </p:cNvSpPr>
          <p:nvPr>
            <p:ph idx="1"/>
          </p:nvPr>
        </p:nvSpPr>
        <p:spPr/>
        <p:txBody>
          <a:bodyPr>
            <a:normAutofit fontScale="92500"/>
          </a:bodyPr>
          <a:lstStyle/>
          <a:p>
            <a:r>
              <a:rPr lang="en-US" dirty="0" smtClean="0"/>
              <a:t>An estimated 135 million people reached</a:t>
            </a:r>
          </a:p>
          <a:p>
            <a:r>
              <a:rPr lang="en-US" dirty="0" smtClean="0"/>
              <a:t>More than 120,000 full-time and contract staff</a:t>
            </a:r>
          </a:p>
          <a:p>
            <a:r>
              <a:rPr lang="en-US" dirty="0" smtClean="0"/>
              <a:t>4.5 million microfinance clients</a:t>
            </a:r>
          </a:p>
          <a:p>
            <a:r>
              <a:rPr lang="en-US" dirty="0" smtClean="0"/>
              <a:t>1.4 million ultra-poor program participants</a:t>
            </a:r>
          </a:p>
          <a:p>
            <a:r>
              <a:rPr lang="en-US" dirty="0" smtClean="0"/>
              <a:t>1.3 million schoolchildren enrolled</a:t>
            </a:r>
          </a:p>
          <a:p>
            <a:r>
              <a:rPr lang="en-US" dirty="0" smtClean="0"/>
              <a:t>312,000 adolescent empowerment club members</a:t>
            </a:r>
          </a:p>
          <a:p>
            <a:r>
              <a:rPr lang="en-US" dirty="0" smtClean="0"/>
              <a:t>114,000 community health workers</a:t>
            </a:r>
          </a:p>
          <a:p>
            <a:r>
              <a:rPr lang="en-US" dirty="0" smtClean="0"/>
              <a:t>11 countries, $ 55 million grants</a:t>
            </a:r>
            <a:endParaRPr lang="en-US"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3"/>
              </a:rPr>
              <a:t>2014-04-04, ©</a:t>
            </a:r>
            <a:r>
              <a:rPr lang="en-US" dirty="0" smtClean="0">
                <a:solidFill>
                  <a:schemeClr val="bg2">
                    <a:lumMod val="25000"/>
                  </a:schemeClr>
                </a:solidFill>
                <a:hlinkClick r:id="rId3"/>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4" cstate="print"/>
          <a:stretch>
            <a:fillRect/>
          </a:stretch>
        </p:blipFill>
        <p:spPr>
          <a:xfrm>
            <a:off x="7918168" y="5733256"/>
            <a:ext cx="1190336" cy="1080120"/>
          </a:xfrm>
          <a:prstGeom prst="rect">
            <a:avLst/>
          </a:prstGeom>
        </p:spPr>
      </p:pic>
      <p:pic>
        <p:nvPicPr>
          <p:cNvPr id="9218" name="Picture 2">
            <a:hlinkClick r:id="rId5"/>
          </p:cNvPr>
          <p:cNvPicPr>
            <a:picLocks noChangeAspect="1" noChangeArrowheads="1"/>
          </p:cNvPicPr>
          <p:nvPr/>
        </p:nvPicPr>
        <p:blipFill>
          <a:blip r:embed="rId6" cstate="print"/>
          <a:srcRect/>
          <a:stretch>
            <a:fillRect/>
          </a:stretch>
        </p:blipFill>
        <p:spPr bwMode="auto">
          <a:xfrm>
            <a:off x="7629586" y="657008"/>
            <a:ext cx="974862" cy="12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Population stress</a:t>
            </a:r>
            <a:endParaRPr lang="en-US" dirty="0"/>
          </a:p>
        </p:txBody>
      </p:sp>
      <p:sp>
        <p:nvSpPr>
          <p:cNvPr id="3" name="Tijdelijke aanduiding voor inhoud 2"/>
          <p:cNvSpPr>
            <a:spLocks noGrp="1"/>
          </p:cNvSpPr>
          <p:nvPr>
            <p:ph idx="1"/>
          </p:nvPr>
        </p:nvSpPr>
        <p:spPr/>
        <p:txBody>
          <a:bodyPr>
            <a:normAutofit fontScale="85000" lnSpcReduction="20000"/>
          </a:bodyPr>
          <a:lstStyle/>
          <a:p>
            <a:pPr>
              <a:buNone/>
            </a:pPr>
            <a:r>
              <a:rPr lang="en-US" dirty="0" smtClean="0"/>
              <a:t>Citizens expect their governments to lead on sustainability. But from largely disappointing international conferences like Rio II to the failure to pass meaningful climate legislation, governments’ progress has been lackluster. That’s not to say leadership is absent; it just often comes from the bottom up rather than the top down. Action—on climate, species loss, inequity, and other sustainability crises—is being driven by local, people’s, women’s, and grassroots movements around the world, often in opposition to the agendas pursued by governments and big corporations.</a:t>
            </a:r>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Momentum</a:t>
            </a:r>
            <a:endParaRPr lang="en-US" dirty="0"/>
          </a:p>
        </p:txBody>
      </p:sp>
      <p:sp>
        <p:nvSpPr>
          <p:cNvPr id="3" name="Tijdelijke aanduiding voor inhoud 2"/>
          <p:cNvSpPr>
            <a:spLocks noGrp="1"/>
          </p:cNvSpPr>
          <p:nvPr>
            <p:ph idx="1"/>
          </p:nvPr>
        </p:nvSpPr>
        <p:spPr/>
        <p:txBody>
          <a:bodyPr/>
          <a:lstStyle/>
          <a:p>
            <a:r>
              <a:rPr lang="en-US" dirty="0" smtClean="0"/>
              <a:t>Durban 200 Countries Sust.plan commitment </a:t>
            </a:r>
          </a:p>
          <a:p>
            <a:r>
              <a:rPr lang="en-US" dirty="0" smtClean="0"/>
              <a:t>250 Emission Clean Development Method’s</a:t>
            </a:r>
          </a:p>
          <a:p>
            <a:r>
              <a:rPr lang="en-US" dirty="0" smtClean="0"/>
              <a:t>Development Loan Scheme 135 Countries</a:t>
            </a:r>
          </a:p>
          <a:p>
            <a:r>
              <a:rPr lang="en-US" dirty="0" smtClean="0"/>
              <a:t>700 Financial Institutions USD 80T for Sust.</a:t>
            </a:r>
          </a:p>
          <a:p>
            <a:endParaRPr lang="en-US" dirty="0" smtClean="0"/>
          </a:p>
          <a:p>
            <a:r>
              <a:rPr lang="en-US" dirty="0" smtClean="0">
                <a:solidFill>
                  <a:schemeClr val="tx2"/>
                </a:solidFill>
              </a:rPr>
              <a:t>Lack on plan level, development &amp; management: </a:t>
            </a:r>
            <a:r>
              <a:rPr lang="en-US" dirty="0" smtClean="0">
                <a:solidFill>
                  <a:srgbClr val="FF0000"/>
                </a:solidFill>
              </a:rPr>
              <a:t>WSF fits the shift.</a:t>
            </a:r>
            <a:endParaRPr lang="en-US" dirty="0">
              <a:solidFill>
                <a:srgbClr val="FF0000"/>
              </a:solidFill>
            </a:endParaRPr>
          </a:p>
        </p:txBody>
      </p:sp>
      <p:sp>
        <p:nvSpPr>
          <p:cNvPr id="5" name="Rechthoek 4"/>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6" name="Afbeelding 5"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915816" y="5991671"/>
            <a:ext cx="3528392" cy="461665"/>
          </a:xfrm>
          <a:prstGeom prst="rect">
            <a:avLst/>
          </a:prstGeom>
        </p:spPr>
        <p:txBody>
          <a:bodyPr wrap="square">
            <a:spAutoFit/>
          </a:bodyPr>
          <a:lstStyle/>
          <a:p>
            <a:pPr algn="ctr"/>
            <a:r>
              <a:rPr lang="en-US" sz="2400" dirty="0" smtClean="0">
                <a:hlinkClick r:id="rId2"/>
              </a:rPr>
              <a:t>worldsustainabilityfund.nl</a:t>
            </a:r>
            <a:endParaRPr lang="en-US" sz="2400" dirty="0"/>
          </a:p>
        </p:txBody>
      </p:sp>
      <p:sp>
        <p:nvSpPr>
          <p:cNvPr id="6" name="Tijdelijke aanduiding voor inhoud 2"/>
          <p:cNvSpPr txBox="1">
            <a:spLocks/>
          </p:cNvSpPr>
          <p:nvPr/>
        </p:nvSpPr>
        <p:spPr>
          <a:xfrm>
            <a:off x="467544" y="1196752"/>
            <a:ext cx="8352928" cy="309634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Creating </a:t>
            </a:r>
            <a:r>
              <a:rPr lang="en-US" sz="2800" dirty="0" smtClean="0"/>
              <a:t> The Shift</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80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t>Thank You</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noProof="0" smtClean="0"/>
              <a:t>For </a:t>
            </a:r>
            <a:r>
              <a:rPr lang="en-US" sz="2800" noProof="0" dirty="0" smtClean="0"/>
              <a:t>complete business plan visit  </a:t>
            </a:r>
            <a:r>
              <a:rPr lang="en-US" sz="2800" noProof="0" dirty="0" smtClean="0">
                <a:hlinkClick r:id="rId3"/>
              </a:rPr>
              <a:t>&gt;&gt;&gt;</a:t>
            </a:r>
            <a:endParaRPr lang="en-US" sz="2800" noProof="0" dirty="0" smtClean="0"/>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i="0" u="none" strike="noStrike" kern="1200" cap="none" spc="0" normalizeH="0" baseline="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i="0" u="none" strike="noStrike" kern="1200" cap="none" spc="0" normalizeH="0" baseline="0" noProof="0" dirty="0">
              <a:ln>
                <a:noFill/>
              </a:ln>
              <a:solidFill>
                <a:schemeClr val="tx1"/>
              </a:solidFill>
              <a:effectLst/>
              <a:uLnTx/>
              <a:uFillTx/>
              <a:latin typeface="+mn-lt"/>
              <a:ea typeface="+mn-ea"/>
              <a:cs typeface="+mn-cs"/>
            </a:endParaRPr>
          </a:p>
        </p:txBody>
      </p:sp>
      <p:pic>
        <p:nvPicPr>
          <p:cNvPr id="7" name="Afbeelding 6" descr="logo.png"/>
          <p:cNvPicPr>
            <a:picLocks noChangeAspect="1"/>
          </p:cNvPicPr>
          <p:nvPr/>
        </p:nvPicPr>
        <p:blipFill>
          <a:blip r:embed="rId4" cstate="print"/>
          <a:stretch>
            <a:fillRect/>
          </a:stretch>
        </p:blipFill>
        <p:spPr>
          <a:xfrm>
            <a:off x="4029736" y="4725144"/>
            <a:ext cx="1190336" cy="1080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png"/>
          <p:cNvPicPr>
            <a:picLocks noChangeAspect="1"/>
          </p:cNvPicPr>
          <p:nvPr/>
        </p:nvPicPr>
        <p:blipFill>
          <a:blip r:embed="rId2" cstate="print"/>
          <a:stretch>
            <a:fillRect/>
          </a:stretch>
        </p:blipFill>
        <p:spPr>
          <a:xfrm>
            <a:off x="7918168" y="5733256"/>
            <a:ext cx="1190336" cy="1080120"/>
          </a:xfrm>
          <a:prstGeom prst="rect">
            <a:avLst/>
          </a:prstGeom>
        </p:spPr>
      </p:pic>
      <p:sp>
        <p:nvSpPr>
          <p:cNvPr id="2" name="Titel 1"/>
          <p:cNvSpPr>
            <a:spLocks noGrp="1"/>
          </p:cNvSpPr>
          <p:nvPr>
            <p:ph type="title"/>
          </p:nvPr>
        </p:nvSpPr>
        <p:spPr/>
        <p:txBody>
          <a:bodyPr/>
          <a:lstStyle/>
          <a:p>
            <a:r>
              <a:rPr lang="en-US" dirty="0" smtClean="0">
                <a:solidFill>
                  <a:schemeClr val="tx1">
                    <a:lumMod val="50000"/>
                    <a:lumOff val="50000"/>
                  </a:schemeClr>
                </a:solidFill>
              </a:rPr>
              <a:t>U.N. </a:t>
            </a:r>
            <a:r>
              <a:rPr lang="en-US" dirty="0" smtClean="0">
                <a:hlinkClick r:id="rId3"/>
              </a:rPr>
              <a:t>SDG’s</a:t>
            </a:r>
            <a:r>
              <a:rPr lang="en-US" dirty="0" smtClean="0"/>
              <a:t>* 2015-2030  </a:t>
            </a:r>
            <a:r>
              <a:rPr lang="en-US" dirty="0" smtClean="0">
                <a:solidFill>
                  <a:schemeClr val="tx1">
                    <a:lumMod val="50000"/>
                    <a:lumOff val="50000"/>
                  </a:schemeClr>
                </a:solidFill>
              </a:rPr>
              <a:t>Sept.2014</a:t>
            </a:r>
            <a:endParaRPr lang="en-US" dirty="0">
              <a:solidFill>
                <a:schemeClr val="tx1">
                  <a:lumMod val="50000"/>
                  <a:lumOff val="50000"/>
                </a:schemeClr>
              </a:solidFill>
            </a:endParaRPr>
          </a:p>
        </p:txBody>
      </p:sp>
      <p:sp>
        <p:nvSpPr>
          <p:cNvPr id="3" name="Tijdelijke aanduiding voor inhoud 2"/>
          <p:cNvSpPr>
            <a:spLocks noGrp="1"/>
          </p:cNvSpPr>
          <p:nvPr>
            <p:ph idx="1"/>
          </p:nvPr>
        </p:nvSpPr>
        <p:spPr>
          <a:xfrm>
            <a:off x="457200" y="1783357"/>
            <a:ext cx="8229600" cy="4525963"/>
          </a:xfrm>
        </p:spPr>
        <p:txBody>
          <a:bodyPr/>
          <a:lstStyle/>
          <a:p>
            <a:r>
              <a:rPr lang="en-US" dirty="0" smtClean="0"/>
              <a:t>Including also the Millennium Goals</a:t>
            </a:r>
          </a:p>
          <a:p>
            <a:r>
              <a:rPr lang="en-US" dirty="0" smtClean="0"/>
              <a:t>Near 20 goals, without sufficient targets**</a:t>
            </a:r>
          </a:p>
          <a:p>
            <a:r>
              <a:rPr lang="en-US" dirty="0" smtClean="0"/>
              <a:t>Annual investment 10T to 15T (total 150T to 225T till 2030)</a:t>
            </a:r>
          </a:p>
          <a:p>
            <a:pPr>
              <a:buNone/>
            </a:pPr>
            <a:endParaRPr lang="en-US" sz="1800" dirty="0" smtClean="0"/>
          </a:p>
          <a:p>
            <a:pPr>
              <a:buNone/>
            </a:pPr>
            <a:r>
              <a:rPr lang="en-US" dirty="0" smtClean="0"/>
              <a:t>**For </a:t>
            </a:r>
            <a:r>
              <a:rPr lang="en-US" dirty="0" smtClean="0">
                <a:solidFill>
                  <a:srgbClr val="FF0000"/>
                </a:solidFill>
              </a:rPr>
              <a:t>“The World We Need” </a:t>
            </a:r>
            <a:r>
              <a:rPr lang="en-US" dirty="0" smtClean="0">
                <a:solidFill>
                  <a:schemeClr val="tx1">
                    <a:lumMod val="50000"/>
                    <a:lumOff val="50000"/>
                  </a:schemeClr>
                </a:solidFill>
              </a:rPr>
              <a:t>for survival</a:t>
            </a:r>
            <a:r>
              <a:rPr lang="en-US" dirty="0" smtClean="0"/>
              <a:t> the targets will be not enough, new calculations follows after Sept. 2014 (</a:t>
            </a:r>
            <a:r>
              <a:rPr lang="en-US" dirty="0" smtClean="0">
                <a:solidFill>
                  <a:srgbClr val="FF0000"/>
                </a:solidFill>
              </a:rPr>
              <a:t>Needs +/- 40% extra</a:t>
            </a:r>
            <a:r>
              <a:rPr lang="en-US" dirty="0" smtClean="0"/>
              <a:t>)</a:t>
            </a:r>
          </a:p>
          <a:p>
            <a:endParaRPr lang="en-US" dirty="0" smtClean="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4"/>
              </a:rPr>
              <a:t>2014-04-04, ©</a:t>
            </a:r>
            <a:r>
              <a:rPr lang="en-US" dirty="0" smtClean="0">
                <a:solidFill>
                  <a:schemeClr val="bg2">
                    <a:lumMod val="25000"/>
                  </a:schemeClr>
                </a:solidFill>
                <a:hlinkClick r:id="rId4"/>
              </a:rPr>
              <a:t> &amp; Confidential, Emile van Essen</a:t>
            </a:r>
            <a:endParaRPr lang="en-US" dirty="0">
              <a:solidFill>
                <a:schemeClr val="bg2">
                  <a:lumMod val="25000"/>
                </a:schemeClr>
              </a:solidFill>
            </a:endParaRPr>
          </a:p>
        </p:txBody>
      </p:sp>
      <p:sp>
        <p:nvSpPr>
          <p:cNvPr id="6" name="Rechthoek 5"/>
          <p:cNvSpPr/>
          <p:nvPr/>
        </p:nvSpPr>
        <p:spPr>
          <a:xfrm>
            <a:off x="1030464" y="1259468"/>
            <a:ext cx="4189608" cy="369332"/>
          </a:xfrm>
          <a:prstGeom prst="rect">
            <a:avLst/>
          </a:prstGeom>
        </p:spPr>
        <p:txBody>
          <a:bodyPr wrap="none">
            <a:spAutoFit/>
          </a:bodyPr>
          <a:lstStyle/>
          <a:p>
            <a:r>
              <a:rPr lang="en-US" dirty="0" smtClean="0">
                <a:solidFill>
                  <a:schemeClr val="tx1">
                    <a:lumMod val="50000"/>
                    <a:lumOff val="50000"/>
                  </a:schemeClr>
                </a:solidFill>
              </a:rPr>
              <a:t>*SDG’s = Sustainability Development Goals</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 Post 2015 Agenda</a:t>
            </a:r>
            <a:endParaRPr lang="en-US" dirty="0"/>
          </a:p>
        </p:txBody>
      </p:sp>
      <p:sp>
        <p:nvSpPr>
          <p:cNvPr id="3" name="Tijdelijke aanduiding voor inhoud 2"/>
          <p:cNvSpPr>
            <a:spLocks noGrp="1"/>
          </p:cNvSpPr>
          <p:nvPr>
            <p:ph idx="1"/>
          </p:nvPr>
        </p:nvSpPr>
        <p:spPr>
          <a:xfrm>
            <a:off x="457200" y="1600200"/>
            <a:ext cx="8229600" cy="4781128"/>
          </a:xfrm>
        </p:spPr>
        <p:txBody>
          <a:bodyPr>
            <a:noAutofit/>
          </a:bodyPr>
          <a:lstStyle/>
          <a:p>
            <a:pPr>
              <a:buNone/>
            </a:pPr>
            <a:r>
              <a:rPr lang="en-US" sz="2400" b="1" dirty="0" smtClean="0"/>
              <a:t>Economic Issues</a:t>
            </a:r>
          </a:p>
          <a:p>
            <a:pPr>
              <a:buNone/>
            </a:pPr>
            <a:r>
              <a:rPr lang="en-US" sz="2400" dirty="0" smtClean="0"/>
              <a:t>1. </a:t>
            </a:r>
            <a:r>
              <a:rPr lang="en-US" sz="2400" dirty="0" smtClean="0">
                <a:solidFill>
                  <a:srgbClr val="FF0000"/>
                </a:solidFill>
              </a:rPr>
              <a:t>End extreme poverty </a:t>
            </a:r>
            <a:r>
              <a:rPr lang="en-US" sz="2400" dirty="0" smtClean="0"/>
              <a:t>and eradicate hunger: providing access to basic human needs and services, human rights based approach, and achieving development within planetary boundaries (Linked to All Other Goals) – </a:t>
            </a:r>
            <a:r>
              <a:rPr lang="en-US" sz="2400" dirty="0" smtClean="0">
                <a:solidFill>
                  <a:schemeClr val="tx2"/>
                </a:solidFill>
              </a:rPr>
              <a:t>15T in 10 year, GHC*.</a:t>
            </a:r>
          </a:p>
          <a:p>
            <a:pPr>
              <a:buNone/>
            </a:pPr>
            <a:r>
              <a:rPr lang="en-US" sz="2400" dirty="0" smtClean="0"/>
              <a:t>2. </a:t>
            </a:r>
            <a:r>
              <a:rPr lang="en-US" sz="2400" dirty="0" smtClean="0">
                <a:solidFill>
                  <a:srgbClr val="FF0000"/>
                </a:solidFill>
              </a:rPr>
              <a:t>Financing sustainable development</a:t>
            </a:r>
            <a:r>
              <a:rPr lang="en-US" sz="2400" dirty="0" smtClean="0"/>
              <a:t>, economic transformation, debt, and taxation policy – </a:t>
            </a:r>
            <a:r>
              <a:rPr lang="en-US" sz="2400" dirty="0" smtClean="0">
                <a:solidFill>
                  <a:schemeClr val="tx2"/>
                </a:solidFill>
              </a:rPr>
              <a:t>5T/year, WSF, WSB, GHC.</a:t>
            </a:r>
          </a:p>
          <a:p>
            <a:pPr>
              <a:buNone/>
            </a:pPr>
            <a:r>
              <a:rPr lang="en-US" sz="2400" dirty="0" smtClean="0"/>
              <a:t>3. </a:t>
            </a:r>
            <a:r>
              <a:rPr lang="en-US" sz="2400" dirty="0" smtClean="0">
                <a:solidFill>
                  <a:srgbClr val="FF0000"/>
                </a:solidFill>
              </a:rPr>
              <a:t>Sustainable Consumption and Production</a:t>
            </a:r>
            <a:r>
              <a:rPr lang="en-US" sz="2400" dirty="0" smtClean="0"/>
              <a:t>, corporate responsibility, Infrastructure development and transportation – </a:t>
            </a:r>
            <a:r>
              <a:rPr lang="en-US" sz="2400" dirty="0" smtClean="0">
                <a:solidFill>
                  <a:schemeClr val="tx2"/>
                </a:solidFill>
              </a:rPr>
              <a:t>1T/year, WSF, WSB, ETG, SUM.</a:t>
            </a:r>
          </a:p>
          <a:p>
            <a:pPr>
              <a:buNone/>
            </a:pPr>
            <a:endParaRPr lang="nl-NL" sz="1100" dirty="0" smtClean="0">
              <a:solidFill>
                <a:schemeClr val="bg1">
                  <a:lumMod val="50000"/>
                </a:schemeClr>
              </a:solidFill>
            </a:endParaRPr>
          </a:p>
          <a:p>
            <a:pPr>
              <a:buNone/>
            </a:pPr>
            <a:r>
              <a:rPr lang="nl-NL" sz="2400" dirty="0" smtClean="0">
                <a:solidFill>
                  <a:schemeClr val="bg1">
                    <a:lumMod val="50000"/>
                  </a:schemeClr>
                </a:solidFill>
              </a:rPr>
              <a:t>*</a:t>
            </a:r>
            <a:r>
              <a:rPr lang="en-US" sz="2400" dirty="0" smtClean="0">
                <a:hlinkClick r:id="rId3"/>
              </a:rPr>
              <a:t> </a:t>
            </a:r>
            <a:r>
              <a:rPr lang="en-US" sz="2000" dirty="0" smtClean="0">
                <a:solidFill>
                  <a:schemeClr val="bg1">
                    <a:lumMod val="50000"/>
                  </a:schemeClr>
                </a:solidFill>
                <a:hlinkClick r:id="rId4"/>
              </a:rPr>
              <a:t>A Marshall Plan for Poverty Eradication.pdf</a:t>
            </a:r>
            <a:endParaRPr lang="nl-NL" sz="2400" dirty="0" smtClean="0">
              <a:solidFill>
                <a:schemeClr val="bg1">
                  <a:lumMod val="50000"/>
                </a:schemeClr>
              </a:solidFill>
            </a:endParaRPr>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5"/>
              </a:rPr>
              <a:t>2014-04-04, ©</a:t>
            </a:r>
            <a:r>
              <a:rPr lang="en-US" dirty="0" smtClean="0">
                <a:solidFill>
                  <a:schemeClr val="bg2">
                    <a:lumMod val="25000"/>
                  </a:schemeClr>
                </a:solidFill>
                <a:hlinkClick r:id="rId5"/>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6"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 Post 2015 Agenda</a:t>
            </a:r>
            <a:endParaRPr lang="en-US" dirty="0"/>
          </a:p>
        </p:txBody>
      </p:sp>
      <p:sp>
        <p:nvSpPr>
          <p:cNvPr id="3" name="Tijdelijke aanduiding voor inhoud 2"/>
          <p:cNvSpPr>
            <a:spLocks noGrp="1"/>
          </p:cNvSpPr>
          <p:nvPr>
            <p:ph idx="1"/>
          </p:nvPr>
        </p:nvSpPr>
        <p:spPr/>
        <p:txBody>
          <a:bodyPr>
            <a:normAutofit/>
          </a:bodyPr>
          <a:lstStyle/>
          <a:p>
            <a:pPr>
              <a:buNone/>
            </a:pPr>
            <a:r>
              <a:rPr lang="en-US" sz="2400" b="1" dirty="0" smtClean="0"/>
              <a:t>Environmental Issues</a:t>
            </a:r>
            <a:r>
              <a:rPr lang="en-US" sz="2400" dirty="0" smtClean="0"/>
              <a:t> </a:t>
            </a:r>
            <a:endParaRPr lang="nl-NL" sz="2400" dirty="0" smtClean="0"/>
          </a:p>
          <a:p>
            <a:pPr>
              <a:buNone/>
              <a:tabLst>
                <a:tab pos="1077913" algn="l"/>
              </a:tabLst>
            </a:pPr>
            <a:r>
              <a:rPr lang="en-US" sz="2400" dirty="0" smtClean="0"/>
              <a:t>4. </a:t>
            </a:r>
            <a:r>
              <a:rPr lang="en-US" sz="2400" dirty="0" smtClean="0">
                <a:solidFill>
                  <a:srgbClr val="FF0000"/>
                </a:solidFill>
              </a:rPr>
              <a:t>Secure Ecosystem Services</a:t>
            </a:r>
            <a:r>
              <a:rPr lang="en-US" sz="2400" dirty="0" smtClean="0"/>
              <a:t>, Biodiversity and Good Management of Natural Resources: resiliency, disaster prevention and response, ecotourism, forests, mountains, desertification, land degradation and drought  – </a:t>
            </a:r>
            <a:r>
              <a:rPr lang="en-US" sz="2400" dirty="0" smtClean="0">
                <a:solidFill>
                  <a:schemeClr val="tx2"/>
                </a:solidFill>
              </a:rPr>
              <a:t>3T/year, WSF, WSB, GHC</a:t>
            </a:r>
            <a:endParaRPr lang="nl-NL" sz="2400" dirty="0" smtClean="0">
              <a:solidFill>
                <a:schemeClr val="tx2"/>
              </a:solidFill>
            </a:endParaRPr>
          </a:p>
          <a:p>
            <a:pPr>
              <a:buNone/>
            </a:pPr>
            <a:r>
              <a:rPr lang="en-US" sz="2400" dirty="0" smtClean="0"/>
              <a:t>5. </a:t>
            </a:r>
            <a:r>
              <a:rPr lang="en-US" sz="2400" dirty="0" smtClean="0">
                <a:solidFill>
                  <a:srgbClr val="FF0000"/>
                </a:solidFill>
              </a:rPr>
              <a:t>Oceans</a:t>
            </a:r>
            <a:r>
              <a:rPr lang="en-US" sz="2400" dirty="0" smtClean="0"/>
              <a:t>, water and sanitation, toxics and wastes </a:t>
            </a:r>
            <a:r>
              <a:rPr lang="en-US" sz="2400" smtClean="0"/>
              <a:t>– …</a:t>
            </a:r>
            <a:r>
              <a:rPr lang="en-US" sz="2400" smtClean="0">
                <a:solidFill>
                  <a:schemeClr val="tx2"/>
                </a:solidFill>
              </a:rPr>
              <a:t>T</a:t>
            </a:r>
            <a:r>
              <a:rPr lang="en-US" sz="2400" dirty="0" smtClean="0">
                <a:solidFill>
                  <a:schemeClr val="tx2"/>
                </a:solidFill>
              </a:rPr>
              <a:t>, All orgs.  </a:t>
            </a:r>
            <a:endParaRPr lang="nl-NL" sz="2400" dirty="0" smtClean="0">
              <a:solidFill>
                <a:schemeClr val="tx2"/>
              </a:solidFill>
            </a:endParaRPr>
          </a:p>
          <a:p>
            <a:endParaRPr lang="en-US" sz="2400" dirty="0"/>
          </a:p>
        </p:txBody>
      </p:sp>
      <p:sp>
        <p:nvSpPr>
          <p:cNvPr id="4" name="Rechthoek 3"/>
          <p:cNvSpPr/>
          <p:nvPr/>
        </p:nvSpPr>
        <p:spPr>
          <a:xfrm>
            <a:off x="110" y="6485274"/>
            <a:ext cx="4715906" cy="400110"/>
          </a:xfrm>
          <a:prstGeom prst="rect">
            <a:avLst/>
          </a:prstGeom>
        </p:spPr>
        <p:txBody>
          <a:bodyPr wrap="none">
            <a:spAutoFit/>
          </a:bodyPr>
          <a:lstStyle/>
          <a:p>
            <a:r>
              <a:rPr lang="en-US" sz="2000" dirty="0" smtClean="0">
                <a:solidFill>
                  <a:schemeClr val="bg2">
                    <a:lumMod val="25000"/>
                  </a:schemeClr>
                </a:solidFill>
                <a:hlinkClick r:id="rId2"/>
              </a:rPr>
              <a:t>2014-04-04, ©</a:t>
            </a:r>
            <a:r>
              <a:rPr lang="en-US" dirty="0" smtClean="0">
                <a:solidFill>
                  <a:schemeClr val="bg2">
                    <a:lumMod val="25000"/>
                  </a:schemeClr>
                </a:solidFill>
                <a:hlinkClick r:id="rId2"/>
              </a:rPr>
              <a:t> &amp; Confidential, Emile van Essen</a:t>
            </a:r>
            <a:endParaRPr lang="en-US" dirty="0">
              <a:solidFill>
                <a:schemeClr val="bg2">
                  <a:lumMod val="25000"/>
                </a:schemeClr>
              </a:solidFill>
            </a:endParaRPr>
          </a:p>
        </p:txBody>
      </p:sp>
      <p:pic>
        <p:nvPicPr>
          <p:cNvPr id="5" name="Afbeelding 4" descr="logo.png"/>
          <p:cNvPicPr>
            <a:picLocks noChangeAspect="1"/>
          </p:cNvPicPr>
          <p:nvPr/>
        </p:nvPicPr>
        <p:blipFill>
          <a:blip r:embed="rId3" cstate="print"/>
          <a:stretch>
            <a:fillRect/>
          </a:stretch>
        </p:blipFill>
        <p:spPr>
          <a:xfrm>
            <a:off x="7918168" y="5733256"/>
            <a:ext cx="1190336" cy="10801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5260</TotalTime>
  <Words>2509</Words>
  <Application>Microsoft Office PowerPoint</Application>
  <PresentationFormat>Diavoorstelling (4:3)</PresentationFormat>
  <Paragraphs>453</Paragraphs>
  <Slides>60</Slides>
  <Notes>4</Notes>
  <HiddenSlides>0</HiddenSlides>
  <MMClips>0</MMClips>
  <ScaleCrop>false</ScaleCrop>
  <HeadingPairs>
    <vt:vector size="4" baseType="variant">
      <vt:variant>
        <vt:lpstr>Thema</vt:lpstr>
      </vt:variant>
      <vt:variant>
        <vt:i4>1</vt:i4>
      </vt:variant>
      <vt:variant>
        <vt:lpstr>Diatitels</vt:lpstr>
      </vt:variant>
      <vt:variant>
        <vt:i4>60</vt:i4>
      </vt:variant>
    </vt:vector>
  </HeadingPairs>
  <TitlesOfParts>
    <vt:vector size="61" baseType="lpstr">
      <vt:lpstr>Office-thema</vt:lpstr>
      <vt:lpstr>World Sustainability Fund  Essence SUM   30B to 1T+ roll out plan</vt:lpstr>
      <vt:lpstr>Profile WSF - World Sustainability Fund</vt:lpstr>
      <vt:lpstr>Profile Emile van Essen, P-</vt:lpstr>
      <vt:lpstr>Profile Daniëlle Simons, VP---</vt:lpstr>
      <vt:lpstr>Dia 5</vt:lpstr>
      <vt:lpstr>Momentum</vt:lpstr>
      <vt:lpstr>U.N. SDG’s* 2015-2030  Sept.2014</vt:lpstr>
      <vt:lpstr>U.N. Post 2015 Agenda</vt:lpstr>
      <vt:lpstr>U.N. Post 2015 Agenda</vt:lpstr>
      <vt:lpstr>U.N. Post 2015 Agenda</vt:lpstr>
      <vt:lpstr>U.N. Post 2015 Agenda</vt:lpstr>
      <vt:lpstr>WSF GOALS</vt:lpstr>
      <vt:lpstr>Organization  #Labor x 50k</vt:lpstr>
      <vt:lpstr>In short</vt:lpstr>
      <vt:lpstr>Global Impact, Roll-out &amp; Dimensions</vt:lpstr>
      <vt:lpstr>WSFund                WSBank</vt:lpstr>
      <vt:lpstr>C = E x P       R = I x U</vt:lpstr>
      <vt:lpstr>Organization planning</vt:lpstr>
      <vt:lpstr>Organization Roll-out</vt:lpstr>
      <vt:lpstr>Dia 20</vt:lpstr>
      <vt:lpstr>Dia 21</vt:lpstr>
      <vt:lpstr>Location planning</vt:lpstr>
      <vt:lpstr>Office labor intake blocks</vt:lpstr>
      <vt:lpstr>m2 / function</vt:lpstr>
      <vt:lpstr>m2 / Head Quarter &amp; Satellites</vt:lpstr>
      <vt:lpstr>HQ Office</vt:lpstr>
      <vt:lpstr>Utrecht</vt:lpstr>
      <vt:lpstr>Central in NL, near main cities</vt:lpstr>
      <vt:lpstr>HQ, SATELLITES &amp; COUNTRIES</vt:lpstr>
      <vt:lpstr>Dia 30</vt:lpstr>
      <vt:lpstr>Central Region &amp; Country mgt</vt:lpstr>
      <vt:lpstr>Dia 32</vt:lpstr>
      <vt:lpstr>WSF Projects</vt:lpstr>
      <vt:lpstr>CDM LoanScheme + Bazaar</vt:lpstr>
      <vt:lpstr>CDM LoanScheme + Bazaar</vt:lpstr>
      <vt:lpstr>Dia 36</vt:lpstr>
      <vt:lpstr>Dia 37</vt:lpstr>
      <vt:lpstr>Dia 38</vt:lpstr>
      <vt:lpstr>Dia 39</vt:lpstr>
      <vt:lpstr>Dia 40</vt:lpstr>
      <vt:lpstr>WSF - Projects</vt:lpstr>
      <vt:lpstr>WS Bank - Projects</vt:lpstr>
      <vt:lpstr>SBF - Projects</vt:lpstr>
      <vt:lpstr>GHC – Projects</vt:lpstr>
      <vt:lpstr>ETG - Projects</vt:lpstr>
      <vt:lpstr>SUM - Outlets</vt:lpstr>
      <vt:lpstr>WSF – HQ, Visitors Center ?</vt:lpstr>
      <vt:lpstr>Dia 48</vt:lpstr>
      <vt:lpstr>Putting WSF in global perspective</vt:lpstr>
      <vt:lpstr>GDP Largest Economies *</vt:lpstr>
      <vt:lpstr>CO2 emissions per capita *</vt:lpstr>
      <vt:lpstr>World's Largest SWF’s 2013*</vt:lpstr>
      <vt:lpstr>GPFNorway *1, *2</vt:lpstr>
      <vt:lpstr>Dia 54</vt:lpstr>
      <vt:lpstr>World's Largest Banks 2013*</vt:lpstr>
      <vt:lpstr>HSBC Annual Report 2013*</vt:lpstr>
      <vt:lpstr>Top NGO’s *1, *2</vt:lpstr>
      <vt:lpstr>BRAC *</vt:lpstr>
      <vt:lpstr>Population stress</vt:lpstr>
      <vt:lpstr>Dia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WSF – Essence SUM SDG 4T</dc:title>
  <dc:creator>Emile van Essen</dc:creator>
  <cp:lastModifiedBy>Emile van Essen</cp:lastModifiedBy>
  <cp:revision>69</cp:revision>
  <dcterms:created xsi:type="dcterms:W3CDTF">2014-04-05T07:46:14Z</dcterms:created>
  <dcterms:modified xsi:type="dcterms:W3CDTF">2014-05-21T08:30:50Z</dcterms:modified>
</cp:coreProperties>
</file>